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8" r:id="rId11"/>
    <p:sldId id="269" r:id="rId12"/>
    <p:sldId id="267" r:id="rId13"/>
    <p:sldId id="266" r:id="rId14"/>
    <p:sldId id="270" r:id="rId15"/>
    <p:sldId id="293" r:id="rId16"/>
    <p:sldId id="294" r:id="rId17"/>
    <p:sldId id="300" r:id="rId18"/>
    <p:sldId id="271" r:id="rId19"/>
    <p:sldId id="272" r:id="rId20"/>
    <p:sldId id="273" r:id="rId21"/>
    <p:sldId id="274" r:id="rId22"/>
    <p:sldId id="302" r:id="rId23"/>
    <p:sldId id="299" r:id="rId24"/>
    <p:sldId id="275" r:id="rId25"/>
    <p:sldId id="297" r:id="rId26"/>
    <p:sldId id="276" r:id="rId27"/>
    <p:sldId id="301" r:id="rId28"/>
    <p:sldId id="277" r:id="rId29"/>
    <p:sldId id="278" r:id="rId30"/>
    <p:sldId id="287" r:id="rId31"/>
    <p:sldId id="280" r:id="rId32"/>
    <p:sldId id="281" r:id="rId33"/>
    <p:sldId id="290" r:id="rId34"/>
    <p:sldId id="282" r:id="rId35"/>
    <p:sldId id="283" r:id="rId36"/>
    <p:sldId id="284" r:id="rId37"/>
    <p:sldId id="285" r:id="rId38"/>
    <p:sldId id="286" r:id="rId39"/>
    <p:sldId id="288" r:id="rId40"/>
    <p:sldId id="289" r:id="rId41"/>
    <p:sldId id="298" r:id="rId42"/>
    <p:sldId id="291" r:id="rId43"/>
    <p:sldId id="292" r:id="rId44"/>
    <p:sldId id="303" r:id="rId45"/>
    <p:sldId id="295" r:id="rId4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047" autoAdjust="0"/>
    <p:restoredTop sz="94660"/>
  </p:normalViewPr>
  <p:slideViewPr>
    <p:cSldViewPr>
      <p:cViewPr>
        <p:scale>
          <a:sx n="81" d="100"/>
          <a:sy n="81" d="100"/>
        </p:scale>
        <p:origin x="-78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17C37-BF59-4DDA-8C83-F9DBD7B6013D}" type="datetimeFigureOut">
              <a:rPr lang="pl-PL" smtClean="0"/>
              <a:pPr/>
              <a:t>2014-12-09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C4DD2-F7D4-40DD-AE87-83CFE6AE540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17C37-BF59-4DDA-8C83-F9DBD7B6013D}" type="datetimeFigureOut">
              <a:rPr lang="pl-PL" smtClean="0"/>
              <a:pPr/>
              <a:t>2014-12-09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C4DD2-F7D4-40DD-AE87-83CFE6AE54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17C37-BF59-4DDA-8C83-F9DBD7B6013D}" type="datetimeFigureOut">
              <a:rPr lang="pl-PL" smtClean="0"/>
              <a:pPr/>
              <a:t>2014-12-09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C4DD2-F7D4-40DD-AE87-83CFE6AE54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17C37-BF59-4DDA-8C83-F9DBD7B6013D}" type="datetimeFigureOut">
              <a:rPr lang="pl-PL" smtClean="0"/>
              <a:pPr/>
              <a:t>2014-12-09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C4DD2-F7D4-40DD-AE87-83CFE6AE540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17C37-BF59-4DDA-8C83-F9DBD7B6013D}" type="datetimeFigureOut">
              <a:rPr lang="pl-PL" smtClean="0"/>
              <a:pPr/>
              <a:t>2014-12-09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C4DD2-F7D4-40DD-AE87-83CFE6AE54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17C37-BF59-4DDA-8C83-F9DBD7B6013D}" type="datetimeFigureOut">
              <a:rPr lang="pl-PL" smtClean="0"/>
              <a:pPr/>
              <a:t>2014-12-09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C4DD2-F7D4-40DD-AE87-83CFE6AE540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17C37-BF59-4DDA-8C83-F9DBD7B6013D}" type="datetimeFigureOut">
              <a:rPr lang="pl-PL" smtClean="0"/>
              <a:pPr/>
              <a:t>2014-12-09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C4DD2-F7D4-40DD-AE87-83CFE6AE540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17C37-BF59-4DDA-8C83-F9DBD7B6013D}" type="datetimeFigureOut">
              <a:rPr lang="pl-PL" smtClean="0"/>
              <a:pPr/>
              <a:t>2014-12-09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C4DD2-F7D4-40DD-AE87-83CFE6AE54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17C37-BF59-4DDA-8C83-F9DBD7B6013D}" type="datetimeFigureOut">
              <a:rPr lang="pl-PL" smtClean="0"/>
              <a:pPr/>
              <a:t>2014-12-09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C4DD2-F7D4-40DD-AE87-83CFE6AE54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17C37-BF59-4DDA-8C83-F9DBD7B6013D}" type="datetimeFigureOut">
              <a:rPr lang="pl-PL" smtClean="0"/>
              <a:pPr/>
              <a:t>2014-12-09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C4DD2-F7D4-40DD-AE87-83CFE6AE54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17C37-BF59-4DDA-8C83-F9DBD7B6013D}" type="datetimeFigureOut">
              <a:rPr lang="pl-PL" smtClean="0"/>
              <a:pPr/>
              <a:t>2014-12-09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C4DD2-F7D4-40DD-AE87-83CFE6AE540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0517C37-BF59-4DDA-8C83-F9DBD7B6013D}" type="datetimeFigureOut">
              <a:rPr lang="pl-PL" smtClean="0"/>
              <a:pPr/>
              <a:t>2014-12-09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0BC4DD2-F7D4-40DD-AE87-83CFE6AE540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microsoft.com/office/2007/relationships/hdphoto" Target="../media/hdphoto1.wdp"/><Relationship Id="rId7" Type="http://schemas.openxmlformats.org/officeDocument/2006/relationships/image" Target="../media/image70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nopiska.pl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dtytuł 7"/>
          <p:cNvSpPr>
            <a:spLocks noGrp="1"/>
          </p:cNvSpPr>
          <p:nvPr>
            <p:ph type="subTitle" idx="1"/>
          </p:nvPr>
        </p:nvSpPr>
        <p:spPr>
          <a:xfrm>
            <a:off x="1753495" y="4221088"/>
            <a:ext cx="5637010" cy="882119"/>
          </a:xfrm>
        </p:spPr>
        <p:txBody>
          <a:bodyPr/>
          <a:lstStyle/>
          <a:p>
            <a:pPr algn="ctr"/>
            <a:r>
              <a:rPr lang="pl-PL" dirty="0" smtClean="0">
                <a:latin typeface="Book Antiqua" pitchFamily="18" charset="0"/>
              </a:rPr>
              <a:t>Edycja 2014</a:t>
            </a:r>
            <a:endParaRPr lang="pl-PL" dirty="0">
              <a:latin typeface="Book Antiqua" pitchFamily="18" charset="0"/>
            </a:endParaRPr>
          </a:p>
        </p:txBody>
      </p:sp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984325" y="1268760"/>
            <a:ext cx="7175351" cy="2664296"/>
          </a:xfrm>
          <a:ln>
            <a:noFill/>
          </a:ln>
        </p:spPr>
        <p:txBody>
          <a:bodyPr/>
          <a:lstStyle/>
          <a:p>
            <a:pPr marL="182880" indent="0" algn="ctr">
              <a:buNone/>
            </a:pPr>
            <a:r>
              <a:rPr lang="pl-PL" sz="4800" dirty="0" smtClean="0">
                <a:latin typeface="Book Antiqua" pitchFamily="18" charset="0"/>
              </a:rPr>
              <a:t>Myśląc o przyszłości nie pozostawaj w tyle- DZIAŁAJ!</a:t>
            </a:r>
            <a:endParaRPr lang="pl-PL" sz="48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368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73832" y="476672"/>
            <a:ext cx="7776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dirty="0" smtClean="0">
              <a:latin typeface="Book Antiqua" pitchFamily="18" charset="0"/>
            </a:endParaRPr>
          </a:p>
          <a:p>
            <a:endParaRPr lang="pl-PL" dirty="0">
              <a:latin typeface="Book Antiqua" pitchFamily="18" charset="0"/>
            </a:endParaRPr>
          </a:p>
          <a:p>
            <a:pPr algn="ctr"/>
            <a:endParaRPr lang="pl-PL" sz="2400" b="1" dirty="0" smtClean="0">
              <a:latin typeface="Book Antiqua" pitchFamily="18" charset="0"/>
            </a:endParaRPr>
          </a:p>
          <a:p>
            <a:pPr algn="ctr"/>
            <a:endParaRPr lang="pl-PL" sz="2400" b="1" dirty="0">
              <a:latin typeface="Book Antiqua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577133" y="332656"/>
            <a:ext cx="80632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 Antiqua" pitchFamily="18" charset="0"/>
              </a:rPr>
              <a:t>Pracownik z klasą cz. I</a:t>
            </a:r>
          </a:p>
          <a:p>
            <a:pPr algn="ctr"/>
            <a:r>
              <a:rPr lang="pl-PL" b="1" dirty="0">
                <a:latin typeface="Book Antiqua" pitchFamily="18" charset="0"/>
              </a:rPr>
              <a:t>(Omnibus – Studio Edukacji, Zdrowia i Urody)</a:t>
            </a:r>
          </a:p>
          <a:p>
            <a:pPr algn="ctr"/>
            <a:endParaRPr lang="pl-PL" sz="2400" b="1" dirty="0">
              <a:latin typeface="Book Antiqua" pitchFamily="18" charset="0"/>
            </a:endParaRPr>
          </a:p>
        </p:txBody>
      </p:sp>
      <p:pic>
        <p:nvPicPr>
          <p:cNvPr id="5123" name="Picture 3" descr="C:\Users\Gosia\Desktop\do prezentacji\6 pracownik z klasą\pr z kl 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69169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Gosia\Desktop\do prezentacji\6 pracownik z klasą\pr z kl 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264" y="1169169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4118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83568" y="18864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400" b="1" dirty="0" smtClean="0">
                <a:solidFill>
                  <a:prstClr val="black"/>
                </a:solidFill>
                <a:latin typeface="Book Antiqua" pitchFamily="18" charset="0"/>
              </a:rPr>
              <a:t>Pracownik </a:t>
            </a:r>
            <a:r>
              <a:rPr lang="pl-PL" sz="2400" b="1" dirty="0">
                <a:solidFill>
                  <a:prstClr val="black"/>
                </a:solidFill>
                <a:latin typeface="Book Antiqua" pitchFamily="18" charset="0"/>
              </a:rPr>
              <a:t>z klasą cz. </a:t>
            </a:r>
            <a:r>
              <a:rPr lang="pl-PL" sz="2400" b="1" dirty="0" smtClean="0">
                <a:solidFill>
                  <a:prstClr val="black"/>
                </a:solidFill>
                <a:latin typeface="Book Antiqua" pitchFamily="18" charset="0"/>
              </a:rPr>
              <a:t>II</a:t>
            </a:r>
            <a:endParaRPr lang="pl-PL" sz="2400" b="1" dirty="0" smtClean="0">
              <a:latin typeface="Book Antiqua" pitchFamily="18" charset="0"/>
            </a:endParaRPr>
          </a:p>
        </p:txBody>
      </p:sp>
      <p:pic>
        <p:nvPicPr>
          <p:cNvPr id="6146" name="Picture 2" descr="C:\Users\Gosia\Desktop\do prezentacji\6 pracownik z klasą\pr z kl  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2952000" cy="221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Gosia\Desktop\do prezentacji\6 pracownik z klasą\pr z kl 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61944"/>
            <a:ext cx="2952000" cy="2358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Gosia\Desktop\do prezentacji\6 pracownik z klasą\pr z kl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73420"/>
            <a:ext cx="2448272" cy="3177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2992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73832" y="476672"/>
            <a:ext cx="7776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dirty="0" smtClean="0">
              <a:latin typeface="Book Antiqua" pitchFamily="18" charset="0"/>
            </a:endParaRPr>
          </a:p>
          <a:p>
            <a:endParaRPr lang="pl-PL" dirty="0">
              <a:latin typeface="Book Antiqua" pitchFamily="18" charset="0"/>
            </a:endParaRPr>
          </a:p>
          <a:p>
            <a:pPr algn="ctr"/>
            <a:endParaRPr lang="pl-PL" sz="2400" b="1" dirty="0" smtClean="0">
              <a:latin typeface="Book Antiqua" pitchFamily="18" charset="0"/>
            </a:endParaRPr>
          </a:p>
          <a:p>
            <a:pPr algn="ctr"/>
            <a:endParaRPr lang="pl-PL" sz="2400" b="1" dirty="0">
              <a:latin typeface="Book Antiqua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007604" y="251456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 Antiqua" pitchFamily="18" charset="0"/>
              </a:rPr>
              <a:t>Doradca zawodowy (Beata Rokita)</a:t>
            </a:r>
            <a:endParaRPr lang="pl-PL" sz="2400" b="1" dirty="0">
              <a:latin typeface="Book Antiqua" pitchFamily="18" charset="0"/>
            </a:endParaRPr>
          </a:p>
        </p:txBody>
      </p:sp>
      <p:pic>
        <p:nvPicPr>
          <p:cNvPr id="4098" name="Picture 2" descr="C:\Users\Gosia\Desktop\do prezentacji\5 warszaty z doradcą zawodowym\dor zaw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82" y="938337"/>
            <a:ext cx="3024000" cy="20245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Gosia\Desktop\do prezentacji\5 warszaty z doradcą zawodowym\dor zaw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03451"/>
            <a:ext cx="3024000" cy="20245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Gosia\Desktop\do prezentacji\5 warszaty z doradcą zawodowym\dor zaw 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473" y="3789040"/>
            <a:ext cx="3011241" cy="201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0335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83568" y="116632"/>
            <a:ext cx="777686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 Antiqua" pitchFamily="18" charset="0"/>
              </a:rPr>
              <a:t>Warsztaty z psychologiem (Mariusz Kowal)</a:t>
            </a:r>
          </a:p>
          <a:p>
            <a:endParaRPr lang="pl-PL" dirty="0">
              <a:latin typeface="Book Antiqua" pitchFamily="18" charset="0"/>
            </a:endParaRPr>
          </a:p>
          <a:p>
            <a:pPr algn="ctr"/>
            <a:endParaRPr lang="pl-PL" sz="2400" b="1" dirty="0" smtClean="0">
              <a:latin typeface="Book Antiqua" pitchFamily="18" charset="0"/>
            </a:endParaRPr>
          </a:p>
          <a:p>
            <a:pPr algn="ctr"/>
            <a:endParaRPr lang="pl-PL" b="1" dirty="0" smtClean="0">
              <a:latin typeface="Book Antiqua" pitchFamily="18" charset="0"/>
            </a:endParaRPr>
          </a:p>
          <a:p>
            <a:pPr algn="ctr"/>
            <a:endParaRPr lang="pl-PL" b="1" dirty="0">
              <a:latin typeface="Book Antiqua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85652"/>
            <a:ext cx="302433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C:\Users\Gosia\Desktop\do prezentacji\3 warsztaty z psychologiem - pierwsze\Komunikacja - mowa ciał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85652"/>
            <a:ext cx="3024336" cy="20162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Gosia\Desktop\do prezentacji\3 warsztaty z psychologiem - pierwsze\Mężczyźni na godzeniu ró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52" y="3212976"/>
            <a:ext cx="3020118" cy="20162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Gosia\Desktop\do prezentacji\3 warsztaty z psychologiem - pierwsze\Pojedynek zespołó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12976"/>
            <a:ext cx="3024336" cy="20162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69921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83568" y="476672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 Antiqua" pitchFamily="18" charset="0"/>
              </a:rPr>
              <a:t>Seminarium dotyczące równości szans </a:t>
            </a:r>
          </a:p>
          <a:p>
            <a:pPr algn="ctr"/>
            <a:r>
              <a:rPr lang="pl-PL" sz="2400" b="1" dirty="0" smtClean="0">
                <a:latin typeface="Book Antiqua" pitchFamily="18" charset="0"/>
              </a:rPr>
              <a:t>(Ilona Antoniewicz) </a:t>
            </a:r>
          </a:p>
        </p:txBody>
      </p:sp>
      <p:pic>
        <p:nvPicPr>
          <p:cNvPr id="7170" name="Picture 2" descr="C:\Users\Gosia\Desktop\do prezentacji\6a seminarium równości szans\DSC_17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36" y="1700808"/>
            <a:ext cx="4355976" cy="30605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Gosia\Desktop\do prezentacji\6a seminarium równości szans\DSC_17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604" y="2230998"/>
            <a:ext cx="4323481" cy="30605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4971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112" y="476391"/>
            <a:ext cx="578485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30425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4591107" y="1519915"/>
            <a:ext cx="38884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Book Antiqua" pitchFamily="18" charset="0"/>
              </a:rPr>
              <a:t>Seminarium poświęcone było m.in.  prawu </a:t>
            </a:r>
            <a:r>
              <a:rPr lang="pl-PL" dirty="0">
                <a:latin typeface="Book Antiqua" pitchFamily="18" charset="0"/>
              </a:rPr>
              <a:t>do sprawiedliwego dostępu </a:t>
            </a:r>
            <a:r>
              <a:rPr lang="pl-PL" dirty="0" smtClean="0">
                <a:latin typeface="Book Antiqua" pitchFamily="18" charset="0"/>
              </a:rPr>
              <a:t>do zróżnicowanych życiowych możliwości oraz zwróceniu uwagi na sposoby godzenia różnych ról życiowych i społecznych przez uczestniczki i uczestników projektu.</a:t>
            </a:r>
          </a:p>
          <a:p>
            <a:pPr algn="just"/>
            <a:r>
              <a:rPr lang="pl-PL" dirty="0" smtClean="0">
                <a:latin typeface="Book Antiqua" pitchFamily="18" charset="0"/>
              </a:rPr>
              <a:t>Analizowane było również zjawisko dyskryminacji, jako najczęstszy skutek zachwiania równego traktowania kobiet i mężczyzn.</a:t>
            </a:r>
            <a:endParaRPr lang="pl-PL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767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881844" y="260648"/>
            <a:ext cx="73448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 Antiqua" pitchFamily="18" charset="0"/>
              </a:rPr>
              <a:t>Kurs języka angielskiego</a:t>
            </a:r>
          </a:p>
          <a:p>
            <a:pPr algn="ctr"/>
            <a:r>
              <a:rPr lang="pl-PL" dirty="0" smtClean="0">
                <a:latin typeface="Book Antiqua" pitchFamily="18" charset="0"/>
              </a:rPr>
              <a:t>(Empik </a:t>
            </a:r>
            <a:r>
              <a:rPr lang="pl-PL" dirty="0">
                <a:latin typeface="Book Antiqua" pitchFamily="18" charset="0"/>
              </a:rPr>
              <a:t>S</a:t>
            </a:r>
            <a:r>
              <a:rPr lang="pl-PL" dirty="0" smtClean="0">
                <a:latin typeface="Book Antiqua" pitchFamily="18" charset="0"/>
              </a:rPr>
              <a:t>chool)</a:t>
            </a:r>
          </a:p>
          <a:p>
            <a:pPr algn="ctr"/>
            <a:r>
              <a:rPr lang="pl-PL" dirty="0" smtClean="0">
                <a:latin typeface="Book Antiqua" pitchFamily="18" charset="0"/>
              </a:rPr>
              <a:t>Kurs języka angielskiego był bardzo intensywny i bardzo satysfakcjonujący.</a:t>
            </a:r>
            <a:endParaRPr lang="pl-PL" dirty="0">
              <a:latin typeface="Book Antiqua" pitchFamily="18" charset="0"/>
            </a:endParaRPr>
          </a:p>
        </p:txBody>
      </p:sp>
      <p:pic>
        <p:nvPicPr>
          <p:cNvPr id="9218" name="Picture 2" descr="C:\Users\Gosia\Desktop\an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14500"/>
            <a:ext cx="3384376" cy="25065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Gosia\Desktop\ang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85950"/>
            <a:ext cx="3384376" cy="25065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Gosia\Desktop\ang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252" y="2006764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5240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881844" y="260648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 Antiqua" pitchFamily="18" charset="0"/>
              </a:rPr>
              <a:t>Kurs komputerowy</a:t>
            </a:r>
          </a:p>
          <a:p>
            <a:pPr algn="ctr"/>
            <a:r>
              <a:rPr lang="pl-PL" b="1" dirty="0" smtClean="0">
                <a:latin typeface="Book Antiqua" pitchFamily="18" charset="0"/>
              </a:rPr>
              <a:t>Dla chętnych, wskazanych przez doradcę zawodowego</a:t>
            </a:r>
            <a:br>
              <a:rPr lang="pl-PL" b="1" dirty="0" smtClean="0">
                <a:latin typeface="Book Antiqua" pitchFamily="18" charset="0"/>
              </a:rPr>
            </a:br>
            <a:r>
              <a:rPr lang="pl-PL" b="1" dirty="0" smtClean="0">
                <a:latin typeface="Book Antiqua" pitchFamily="18" charset="0"/>
              </a:rPr>
              <a:t>realizowany w Konopiskach przez Spółdzielnię Pracy ”OŚWIATA”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56791"/>
            <a:ext cx="328612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92" y="1428736"/>
            <a:ext cx="1414462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3548062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819" y="3429000"/>
            <a:ext cx="1414462" cy="14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28586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8258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83568" y="476672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 Antiqua" pitchFamily="18" charset="0"/>
              </a:rPr>
              <a:t>Kurs prawa jazdy (OSK Agnieszka Pluta)</a:t>
            </a:r>
          </a:p>
          <a:p>
            <a:pPr algn="ctr"/>
            <a:r>
              <a:rPr lang="pl-PL" b="1" dirty="0" smtClean="0">
                <a:latin typeface="Book Antiqua" pitchFamily="18" charset="0"/>
              </a:rPr>
              <a:t>proponowany osobom wskazanym przez doradcę zawodowego jako element ich ścieżki rozwoju zawodowego.</a:t>
            </a:r>
          </a:p>
        </p:txBody>
      </p:sp>
      <p:pic>
        <p:nvPicPr>
          <p:cNvPr id="8194" name="Picture 2" descr="C:\Users\Gosia\Desktop\do prezentacji\7 prawo jazdy\PRAWKO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6096000" cy="3657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4763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73832" y="476672"/>
            <a:ext cx="77768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400" b="1" dirty="0" smtClean="0">
                <a:solidFill>
                  <a:prstClr val="black"/>
                </a:solidFill>
                <a:latin typeface="Book Antiqua" pitchFamily="18" charset="0"/>
              </a:rPr>
              <a:t>Kurs </a:t>
            </a:r>
            <a:r>
              <a:rPr lang="pl-PL" sz="2400" b="1" dirty="0">
                <a:solidFill>
                  <a:prstClr val="black"/>
                </a:solidFill>
                <a:latin typeface="Book Antiqua" pitchFamily="18" charset="0"/>
              </a:rPr>
              <a:t>prawa jazdy</a:t>
            </a:r>
          </a:p>
          <a:p>
            <a:endParaRPr lang="pl-PL" dirty="0">
              <a:latin typeface="Book Antiqua" pitchFamily="18" charset="0"/>
            </a:endParaRPr>
          </a:p>
        </p:txBody>
      </p:sp>
      <p:pic>
        <p:nvPicPr>
          <p:cNvPr id="9218" name="Picture 2" descr="C:\Users\Gosia\Desktop\do prezentacji\7 prawo jazdy\prawko jagusiak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3048000" cy="18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Gosia\Desktop\do prezentacji\7 prawo jazdy\prawko jagusiak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120"/>
            <a:ext cx="3048000" cy="18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Gosia\Desktop\do prezentacji\7 prawo jazdy\prawko skalik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741"/>
            <a:ext cx="3048000" cy="1828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Gosia\Desktop\do prezentacji\7 prawo jazdy\prawko skalik 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16141"/>
            <a:ext cx="3048000" cy="18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601432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971600" y="332656"/>
            <a:ext cx="72008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 Antiqua" pitchFamily="18" charset="0"/>
              </a:rPr>
              <a:t>Projekt </a:t>
            </a:r>
            <a:br>
              <a:rPr lang="pl-PL" sz="2400" b="1" dirty="0" smtClean="0">
                <a:latin typeface="Book Antiqua" pitchFamily="18" charset="0"/>
              </a:rPr>
            </a:br>
            <a:r>
              <a:rPr lang="pl-PL" sz="2000" b="1" i="1" dirty="0" smtClean="0">
                <a:latin typeface="Book Antiqua" pitchFamily="18" charset="0"/>
              </a:rPr>
              <a:t>Myśląc o przyszłości nie pozostawaj </a:t>
            </a:r>
            <a:br>
              <a:rPr lang="pl-PL" sz="2000" b="1" i="1" dirty="0" smtClean="0">
                <a:latin typeface="Book Antiqua" pitchFamily="18" charset="0"/>
              </a:rPr>
            </a:br>
            <a:r>
              <a:rPr lang="pl-PL" sz="2000" b="1" i="1" dirty="0" smtClean="0">
                <a:latin typeface="Book Antiqua" pitchFamily="18" charset="0"/>
              </a:rPr>
              <a:t>w tyle – DZIAŁAJ! </a:t>
            </a:r>
            <a:br>
              <a:rPr lang="pl-PL" sz="2000" b="1" i="1" dirty="0" smtClean="0">
                <a:latin typeface="Book Antiqua" pitchFamily="18" charset="0"/>
              </a:rPr>
            </a:br>
            <a:r>
              <a:rPr lang="pl-PL" sz="2000" b="1" dirty="0" smtClean="0">
                <a:latin typeface="Book Antiqua" pitchFamily="18" charset="0"/>
              </a:rPr>
              <a:t>realizowany jest przez gminę Konopiska od 2008 roku.</a:t>
            </a:r>
          </a:p>
          <a:p>
            <a:pPr algn="just"/>
            <a:endParaRPr lang="pl-PL" dirty="0">
              <a:latin typeface="Book Antiqua" pitchFamily="18" charset="0"/>
            </a:endParaRPr>
          </a:p>
          <a:p>
            <a:pPr algn="ctr"/>
            <a:r>
              <a:rPr lang="pl-PL" dirty="0" smtClean="0">
                <a:latin typeface="Book Antiqua" pitchFamily="18" charset="0"/>
              </a:rPr>
              <a:t>Projekt jest współfinansowany z Unii Europejskiej w ramach  </a:t>
            </a:r>
          </a:p>
          <a:p>
            <a:pPr algn="ctr"/>
            <a:r>
              <a:rPr lang="pl-PL" dirty="0" smtClean="0">
                <a:latin typeface="Book Antiqua" pitchFamily="18" charset="0"/>
              </a:rPr>
              <a:t>Europejskiego Funduszu Społecznego (EFS), 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pl-PL" dirty="0" smtClean="0">
                <a:latin typeface="Book Antiqua" pitchFamily="18" charset="0"/>
              </a:rPr>
              <a:t>Program </a:t>
            </a:r>
            <a:r>
              <a:rPr lang="pl-PL" dirty="0">
                <a:latin typeface="Book Antiqua" pitchFamily="18" charset="0"/>
              </a:rPr>
              <a:t>O</a:t>
            </a:r>
            <a:r>
              <a:rPr lang="pl-PL" dirty="0" smtClean="0">
                <a:latin typeface="Book Antiqua" pitchFamily="18" charset="0"/>
              </a:rPr>
              <a:t>peracyjny Kapitał Ludzki (POKL), 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pl-PL" dirty="0" smtClean="0">
                <a:latin typeface="Book Antiqua" pitchFamily="18" charset="0"/>
              </a:rPr>
              <a:t>Priorytet VII </a:t>
            </a:r>
          </a:p>
          <a:p>
            <a:pPr algn="ctr"/>
            <a:r>
              <a:rPr lang="pl-PL" b="1" dirty="0" smtClean="0">
                <a:latin typeface="Book Antiqua" pitchFamily="18" charset="0"/>
              </a:rPr>
              <a:t>Promocja integracji społecznej</a:t>
            </a:r>
            <a:r>
              <a:rPr lang="pl-PL" dirty="0" smtClean="0">
                <a:latin typeface="Book Antiqua" pitchFamily="18" charset="0"/>
              </a:rPr>
              <a:t>, 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pl-PL" dirty="0" smtClean="0">
                <a:latin typeface="Book Antiqua" pitchFamily="18" charset="0"/>
              </a:rPr>
              <a:t>Działanie 7.1.</a:t>
            </a:r>
          </a:p>
          <a:p>
            <a:pPr algn="ctr"/>
            <a:r>
              <a:rPr lang="pl-PL" b="1" dirty="0" smtClean="0">
                <a:latin typeface="Book Antiqua" pitchFamily="18" charset="0"/>
              </a:rPr>
              <a:t>Rozwój i upowszechnienie aktywnej integracji,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pl-PL" dirty="0" smtClean="0">
                <a:latin typeface="Book Antiqua" pitchFamily="18" charset="0"/>
              </a:rPr>
              <a:t>Podziałanie 7.1.1</a:t>
            </a:r>
          </a:p>
          <a:p>
            <a:pPr algn="ctr"/>
            <a:r>
              <a:rPr lang="pl-PL" b="1" dirty="0">
                <a:latin typeface="Book Antiqua" pitchFamily="18" charset="0"/>
              </a:rPr>
              <a:t>Rozwój i upowszechnienie aktywnej </a:t>
            </a:r>
            <a:r>
              <a:rPr lang="pl-PL" b="1" dirty="0" smtClean="0">
                <a:latin typeface="Book Antiqua" pitchFamily="18" charset="0"/>
              </a:rPr>
              <a:t>integracji przez ośrodki pomocy społecznej</a:t>
            </a:r>
            <a:endParaRPr lang="pl-PL" b="1" dirty="0">
              <a:latin typeface="Book Antiqua" pitchFamily="18" charset="0"/>
            </a:endParaRPr>
          </a:p>
          <a:p>
            <a:pPr algn="ctr"/>
            <a:endParaRPr lang="pl-PL" dirty="0" smtClean="0">
              <a:latin typeface="Book Antiqua" pitchFamily="18" charset="0"/>
            </a:endParaRPr>
          </a:p>
          <a:p>
            <a:pPr algn="ctr"/>
            <a:endParaRPr lang="pl-PL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001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73832" y="476672"/>
            <a:ext cx="7776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dirty="0" smtClean="0">
              <a:latin typeface="Book Antiqua" pitchFamily="18" charset="0"/>
            </a:endParaRPr>
          </a:p>
          <a:p>
            <a:endParaRPr lang="pl-PL" dirty="0">
              <a:latin typeface="Book Antiqua" pitchFamily="18" charset="0"/>
            </a:endParaRPr>
          </a:p>
          <a:p>
            <a:pPr algn="ctr"/>
            <a:endParaRPr lang="pl-PL" sz="2400" b="1" dirty="0" smtClean="0">
              <a:latin typeface="Book Antiqua" pitchFamily="18" charset="0"/>
            </a:endParaRPr>
          </a:p>
          <a:p>
            <a:pPr algn="ctr"/>
            <a:endParaRPr lang="pl-PL" sz="2400" b="1" dirty="0">
              <a:latin typeface="Book Antiqua" pitchFamily="18" charset="0"/>
            </a:endParaRPr>
          </a:p>
        </p:txBody>
      </p:sp>
      <p:pic>
        <p:nvPicPr>
          <p:cNvPr id="10242" name="Picture 2" descr="C:\Users\Gosia\Desktop\do prezentacji\7 prawo jazdy\prawko Trzepizur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60" y="689613"/>
            <a:ext cx="6096000" cy="3657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417360" y="4797152"/>
            <a:ext cx="6178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Book Antiqua" pitchFamily="18" charset="0"/>
              </a:rPr>
              <a:t>Pierwszy egzamin – finansowany z projektu.</a:t>
            </a:r>
          </a:p>
          <a:p>
            <a:pPr algn="ctr"/>
            <a:r>
              <a:rPr lang="pl-PL" sz="1400" dirty="0" smtClean="0">
                <a:latin typeface="Book Antiqua" pitchFamily="18" charset="0"/>
              </a:rPr>
              <a:t>Część osób jest już po egzaminie, część ma wyznaczony termin.</a:t>
            </a:r>
            <a:endParaRPr lang="pl-PL" sz="14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04908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73832" y="116632"/>
            <a:ext cx="77768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 Antiqua" pitchFamily="18" charset="0"/>
              </a:rPr>
              <a:t>Kurs kosmetyczny oraz kurs robienia manicure, pedicure i stylizacji paznokci </a:t>
            </a:r>
          </a:p>
          <a:p>
            <a:pPr algn="ctr"/>
            <a:r>
              <a:rPr lang="pl-PL" b="1" dirty="0" smtClean="0">
                <a:latin typeface="Book Antiqua" pitchFamily="18" charset="0"/>
              </a:rPr>
              <a:t>(Omnibus – Studio Edukacji, Zdrowia i Urody)</a:t>
            </a:r>
          </a:p>
        </p:txBody>
      </p:sp>
      <p:pic>
        <p:nvPicPr>
          <p:cNvPr id="11266" name="Picture 2" descr="C:\Users\Gosia\Desktop\do prezentacji\4 brukarz i kosmetyczka\Kosmetyka M.Wiśniewska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07669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Gosia\Desktop\do prezentacji\4 brukarz i kosmetyczka\Kosmetyka M.Wiśniewska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2204864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Gosia\Desktop\do prezentacji\4 brukarz i kosmetyczka\Paznokcie Malwina Łobodzinska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86735"/>
            <a:ext cx="3015707" cy="2299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Gosia\Desktop\do prezentacji\4 brukarz i kosmetyczka\Paznokcie Wiśniewska + Sobal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156" y="1556792"/>
            <a:ext cx="3076674" cy="228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4834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73832" y="260648"/>
            <a:ext cx="77768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 Antiqua" pitchFamily="18" charset="0"/>
              </a:rPr>
              <a:t>Kurs masażu</a:t>
            </a:r>
          </a:p>
          <a:p>
            <a:pPr algn="ctr"/>
            <a:r>
              <a:rPr lang="pl-PL" b="1" dirty="0" smtClean="0">
                <a:latin typeface="Book Antiqua" pitchFamily="18" charset="0"/>
              </a:rPr>
              <a:t>(Omnibus – Studio Edukacji, Zdrowia i Urody)</a:t>
            </a:r>
          </a:p>
        </p:txBody>
      </p:sp>
      <p:pic>
        <p:nvPicPr>
          <p:cNvPr id="2050" name="Picture 2" descr="C:\Users\Gosia\Desktop\prezentacja\do prezentacji\masaż\jagusiak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34071"/>
            <a:ext cx="1915689" cy="37711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Gosia\Desktop\prezentacja\do prezentacji\masaż\jagusiak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985" y="1326967"/>
            <a:ext cx="1915689" cy="37853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Gosia\Desktop\prezentacja\do prezentacji\masaż\jagusiak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264" y="1312204"/>
            <a:ext cx="1914092" cy="38148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Gosia\Desktop\prezentacja\do prezentacji\masaż\jagusiak masaz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171" y="1325007"/>
            <a:ext cx="1937647" cy="37892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9713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73832" y="116632"/>
            <a:ext cx="77768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 Antiqua" pitchFamily="18" charset="0"/>
              </a:rPr>
              <a:t>Kurs instruktora fitness</a:t>
            </a:r>
          </a:p>
          <a:p>
            <a:pPr algn="ctr"/>
            <a:r>
              <a:rPr lang="pl-PL" b="1" dirty="0" smtClean="0">
                <a:latin typeface="Book Antiqua" pitchFamily="18" charset="0"/>
              </a:rPr>
              <a:t>(</a:t>
            </a:r>
            <a:r>
              <a:rPr lang="pl-PL" b="1" dirty="0" err="1" smtClean="0">
                <a:latin typeface="Book Antiqua" pitchFamily="18" charset="0"/>
              </a:rPr>
              <a:t>Aero</a:t>
            </a:r>
            <a:r>
              <a:rPr lang="pl-PL" b="1" dirty="0" smtClean="0">
                <a:latin typeface="Book Antiqua" pitchFamily="18" charset="0"/>
              </a:rPr>
              <a:t> Styl Fitness School)</a:t>
            </a:r>
          </a:p>
        </p:txBody>
      </p:sp>
      <p:pic>
        <p:nvPicPr>
          <p:cNvPr id="2050" name="Picture 2" descr="C:\Users\Gosia\Desktop\fit\fit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5" y="830306"/>
            <a:ext cx="6858000" cy="4543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Gosia\Desktop\fit\fit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852935"/>
            <a:ext cx="3388635" cy="2276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Gosia\Desktop\fit\fit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38435"/>
            <a:ext cx="2276475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Gosia\Desktop\fit\fit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97" y="1412776"/>
            <a:ext cx="3388635" cy="2276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050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73832" y="296360"/>
            <a:ext cx="77768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 Antiqua" pitchFamily="18" charset="0"/>
              </a:rPr>
              <a:t>Połączony kurs brukarza oraz technologa robót wykończeniowych</a:t>
            </a:r>
          </a:p>
          <a:p>
            <a:pPr algn="ctr"/>
            <a:r>
              <a:rPr lang="pl-PL" b="1" dirty="0" smtClean="0">
                <a:latin typeface="Book Antiqua" pitchFamily="18" charset="0"/>
              </a:rPr>
              <a:t>(Spółdzielnia </a:t>
            </a:r>
            <a:r>
              <a:rPr lang="pl-PL" b="1" dirty="0">
                <a:latin typeface="Book Antiqua" pitchFamily="18" charset="0"/>
              </a:rPr>
              <a:t>Pracy ”</a:t>
            </a:r>
            <a:r>
              <a:rPr lang="pl-PL" b="1" dirty="0" smtClean="0">
                <a:latin typeface="Book Antiqua" pitchFamily="18" charset="0"/>
              </a:rPr>
              <a:t>OŚWIATA”)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84784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 descr="C:\Users\Gosia\Desktop\do prezentacji\4 brukarz i kosmetyczka\20141014_0937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91072"/>
            <a:ext cx="2286000" cy="18225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359" y="3618040"/>
            <a:ext cx="243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7564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83568" y="260648"/>
            <a:ext cx="77768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 Antiqua" pitchFamily="18" charset="0"/>
              </a:rPr>
              <a:t>Kurs spawania </a:t>
            </a:r>
          </a:p>
          <a:p>
            <a:pPr algn="ctr"/>
            <a:r>
              <a:rPr lang="pl-PL" b="1" dirty="0" smtClean="0">
                <a:latin typeface="Book Antiqua" pitchFamily="18" charset="0"/>
              </a:rPr>
              <a:t>(Centrum Kształcenia Zawodowego, Zakład Doskonalenia Zawodowego w Częstochowie)</a:t>
            </a:r>
          </a:p>
          <a:p>
            <a:endParaRPr lang="pl-PL" dirty="0">
              <a:latin typeface="Book Antiqua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15336"/>
            <a:ext cx="3816424" cy="271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539" y="2575332"/>
            <a:ext cx="3808757" cy="271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9287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83568" y="260648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 Antiqua" pitchFamily="18" charset="0"/>
              </a:rPr>
              <a:t>Kurs stolarski</a:t>
            </a:r>
          </a:p>
          <a:p>
            <a:pPr algn="ctr"/>
            <a:r>
              <a:rPr lang="pl-PL" b="1" dirty="0" smtClean="0">
                <a:latin typeface="Book Antiqua" pitchFamily="18" charset="0"/>
              </a:rPr>
              <a:t>(Studio Edukacji i Urody Omnibus)</a:t>
            </a:r>
          </a:p>
          <a:p>
            <a:endParaRPr lang="pl-PL" dirty="0">
              <a:latin typeface="Book Antiqua" pitchFamily="18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429000"/>
            <a:ext cx="2501800" cy="1831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87" y="3432082"/>
            <a:ext cx="2555329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Gosia\Desktop\do prezentacji\8 spawacz i stolarz\stolarz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546" y="1124744"/>
            <a:ext cx="2555329" cy="18318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osia\Desktop\do prezentacji\8 spawacz i stolarz\stolarz 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2501800" cy="18318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4181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83568" y="260648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 Antiqua" pitchFamily="18" charset="0"/>
              </a:rPr>
              <a:t>Kurs operatora obrabiarki CNC</a:t>
            </a:r>
          </a:p>
          <a:p>
            <a:pPr algn="ctr"/>
            <a:r>
              <a:rPr lang="pl-PL" b="1" dirty="0" smtClean="0">
                <a:latin typeface="Book Antiqua" pitchFamily="18" charset="0"/>
              </a:rPr>
              <a:t>(</a:t>
            </a:r>
            <a:r>
              <a:rPr lang="pl-PL" b="1" dirty="0" err="1" smtClean="0"/>
              <a:t>EMT-Systems</a:t>
            </a:r>
            <a:r>
              <a:rPr lang="pl-PL" b="1" dirty="0" smtClean="0"/>
              <a:t>,  Centrum Szkoleń Inżynierskich</a:t>
            </a:r>
            <a:r>
              <a:rPr lang="pl-PL" b="1" dirty="0" smtClean="0">
                <a:latin typeface="Book Antiqua" pitchFamily="18" charset="0"/>
              </a:rPr>
              <a:t>)</a:t>
            </a:r>
          </a:p>
          <a:p>
            <a:endParaRPr lang="pl-PL" dirty="0">
              <a:latin typeface="Book Antiqua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29" y="1276311"/>
            <a:ext cx="29051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Gosia\Desktop\cn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420888"/>
            <a:ext cx="4876800" cy="2743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5604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73832" y="188640"/>
            <a:ext cx="7776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 Antiqua" pitchFamily="18" charset="0"/>
              </a:rPr>
              <a:t>Kurs profesjonalnego sprzątania</a:t>
            </a:r>
          </a:p>
          <a:p>
            <a:pPr algn="ctr"/>
            <a:r>
              <a:rPr lang="pl-PL" b="1" dirty="0">
                <a:latin typeface="Book Antiqua" pitchFamily="18" charset="0"/>
              </a:rPr>
              <a:t>(Centrum Kształcenia Zawodowego, Zakład Doskonalenia Zawodowego)</a:t>
            </a:r>
          </a:p>
          <a:p>
            <a:pPr algn="ctr"/>
            <a:endParaRPr lang="pl-PL" sz="2400" b="1" dirty="0">
              <a:latin typeface="Book Antiqua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25555"/>
            <a:ext cx="4876800" cy="37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627695"/>
            <a:ext cx="243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243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860" y="188640"/>
            <a:ext cx="18546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888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1151620" y="304875"/>
            <a:ext cx="684076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 Antiqua" pitchFamily="18" charset="0"/>
              </a:rPr>
              <a:t>Kurs opiekuna osób starszych </a:t>
            </a:r>
            <a:br>
              <a:rPr lang="pl-PL" sz="2400" b="1" dirty="0" smtClean="0">
                <a:latin typeface="Book Antiqua" pitchFamily="18" charset="0"/>
              </a:rPr>
            </a:br>
            <a:r>
              <a:rPr lang="pl-PL" sz="2400" b="1" dirty="0" smtClean="0">
                <a:latin typeface="Book Antiqua" pitchFamily="18" charset="0"/>
              </a:rPr>
              <a:t>i niepełnosprawnych</a:t>
            </a:r>
          </a:p>
          <a:p>
            <a:pPr algn="ctr"/>
            <a:r>
              <a:rPr lang="pl-PL" b="1" dirty="0">
                <a:latin typeface="Book Antiqua" pitchFamily="18" charset="0"/>
              </a:rPr>
              <a:t>(Spółdzielnia Pracy ”OŚWIATA”)</a:t>
            </a:r>
          </a:p>
          <a:p>
            <a:pPr algn="ctr"/>
            <a:endParaRPr lang="pl-PL" sz="2400" b="1" dirty="0" smtClean="0">
              <a:latin typeface="Book Antiqua" pitchFamily="18" charset="0"/>
            </a:endParaRPr>
          </a:p>
          <a:p>
            <a:pPr algn="ctr"/>
            <a:endParaRPr lang="pl-PL" sz="2400" b="1" dirty="0">
              <a:latin typeface="Book Antiqua" pitchFamily="18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50306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1667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899592" y="692696"/>
            <a:ext cx="734481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 Antiqua" pitchFamily="18" charset="0"/>
              </a:rPr>
              <a:t>CELE </a:t>
            </a:r>
            <a:br>
              <a:rPr lang="pl-PL" sz="2400" b="1" dirty="0" smtClean="0">
                <a:latin typeface="Book Antiqua" pitchFamily="18" charset="0"/>
              </a:rPr>
            </a:br>
            <a:r>
              <a:rPr lang="pl-PL" sz="2400" b="1" dirty="0" smtClean="0">
                <a:latin typeface="Book Antiqua" pitchFamily="18" charset="0"/>
              </a:rPr>
              <a:t>czyli po co realizujemy projekt</a:t>
            </a:r>
          </a:p>
          <a:p>
            <a:endParaRPr lang="pl-PL" dirty="0">
              <a:latin typeface="Book Antiqua" pitchFamily="18" charset="0"/>
            </a:endParaRPr>
          </a:p>
          <a:p>
            <a:pPr algn="just"/>
            <a:r>
              <a:rPr lang="pl-PL" dirty="0" smtClean="0">
                <a:latin typeface="Book Antiqua" pitchFamily="18" charset="0"/>
              </a:rPr>
              <a:t>Nadrzędnym celem projektu jest aktywizacja zawodowa i społeczna klientów pomocy społecznej – w osiągnięciu tego głównego celu ma pomóc realizacja celów szczegółowych, tj.:</a:t>
            </a:r>
          </a:p>
          <a:p>
            <a:pPr algn="just"/>
            <a:endParaRPr lang="pl-PL" dirty="0" smtClean="0">
              <a:latin typeface="Book Antiqua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>
                <a:latin typeface="Book Antiqua" pitchFamily="18" charset="0"/>
              </a:rPr>
              <a:t>z</a:t>
            </a:r>
            <a:r>
              <a:rPr lang="pl-PL" dirty="0" smtClean="0">
                <a:latin typeface="Book Antiqua" pitchFamily="18" charset="0"/>
              </a:rPr>
              <a:t>większenie kwalifikacji zawodowych oraz przekazanie umiejętności umożliwiających ponowne wejście na rynek pracy;</a:t>
            </a:r>
          </a:p>
          <a:p>
            <a:pPr algn="just"/>
            <a:endParaRPr lang="pl-PL" dirty="0" smtClean="0">
              <a:latin typeface="Book Antiqua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Book Antiqua" pitchFamily="18" charset="0"/>
              </a:rPr>
              <a:t>zwiększenie motywacji do działania, zdolności komunikacyjnych </a:t>
            </a:r>
            <a:br>
              <a:rPr lang="pl-PL" dirty="0" smtClean="0">
                <a:latin typeface="Book Antiqua" pitchFamily="18" charset="0"/>
              </a:rPr>
            </a:br>
            <a:r>
              <a:rPr lang="pl-PL" dirty="0" smtClean="0">
                <a:latin typeface="Book Antiqua" pitchFamily="18" charset="0"/>
              </a:rPr>
              <a:t>i interpersonalnych;</a:t>
            </a:r>
          </a:p>
          <a:p>
            <a:pPr algn="just"/>
            <a:endParaRPr lang="pl-PL" dirty="0" smtClean="0">
              <a:latin typeface="Book Antiqua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Book Antiqua" pitchFamily="18" charset="0"/>
              </a:rPr>
              <a:t>zwiększenie umiejętności poruszania się po rynku pracy. </a:t>
            </a:r>
            <a:endParaRPr lang="pl-PL" dirty="0">
              <a:latin typeface="Book Antiqua" pitchFamily="18" charset="0"/>
            </a:endParaRPr>
          </a:p>
          <a:p>
            <a:pPr algn="just"/>
            <a:endParaRPr lang="pl-PL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04198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Gosia\Desktop\do prezentacji\12 kasjer walutowo złotowy\DSC_01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5445224"/>
            <a:ext cx="5097463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74818"/>
            <a:ext cx="816292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 descr="C:\Users\Gosia\Desktop\do prezentacji\12 kasjer walutowo złotowy\DSC_01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31" y="1196752"/>
            <a:ext cx="2346511" cy="17865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554" y="1484784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58" y="3471292"/>
            <a:ext cx="2346512" cy="178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19636" y="809476"/>
            <a:ext cx="790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bg1"/>
                </a:solidFill>
                <a:latin typeface="Book Antiqua" pitchFamily="18" charset="0"/>
              </a:rPr>
              <a:t>(Centrum </a:t>
            </a:r>
            <a:r>
              <a:rPr lang="pl-PL" b="1" dirty="0">
                <a:solidFill>
                  <a:schemeClr val="bg1"/>
                </a:solidFill>
                <a:latin typeface="Book Antiqua" pitchFamily="18" charset="0"/>
              </a:rPr>
              <a:t>Kształcenia Zawodowego, Zakład Doskonalenia </a:t>
            </a:r>
            <a:r>
              <a:rPr lang="pl-PL" b="1" dirty="0" smtClean="0">
                <a:solidFill>
                  <a:schemeClr val="bg1"/>
                </a:solidFill>
                <a:latin typeface="Book Antiqua" pitchFamily="18" charset="0"/>
              </a:rPr>
              <a:t>Zawodowego)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927520" y="118864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Kurs kasjera złotowo-walutowego z obsługą kasy fiskalnej</a:t>
            </a:r>
            <a:endParaRPr lang="pl-PL" sz="2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482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19572" y="332656"/>
            <a:ext cx="77048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 Antiqua" pitchFamily="18" charset="0"/>
              </a:rPr>
              <a:t>Kurs kucharza</a:t>
            </a:r>
          </a:p>
          <a:p>
            <a:pPr algn="ctr"/>
            <a:r>
              <a:rPr lang="pl-PL" b="1" dirty="0">
                <a:latin typeface="Book Antiqua" pitchFamily="18" charset="0"/>
              </a:rPr>
              <a:t>(Spółdzielnia Pracy ”OŚWIATA”)</a:t>
            </a:r>
          </a:p>
          <a:p>
            <a:pPr algn="ctr"/>
            <a:endParaRPr lang="pl-PL" sz="2400" b="1" dirty="0">
              <a:latin typeface="Book Antiqu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80" y="1196752"/>
            <a:ext cx="4876800" cy="38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96752"/>
            <a:ext cx="243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212976"/>
            <a:ext cx="243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969504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719572" y="205275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 Antiqua" pitchFamily="18" charset="0"/>
              </a:rPr>
              <a:t>Kurs kucharza</a:t>
            </a:r>
            <a:endParaRPr lang="pl-PL" sz="2400" b="1" dirty="0">
              <a:latin typeface="Book Antiqu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02" y="970670"/>
            <a:ext cx="3742778" cy="42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38337"/>
            <a:ext cx="2438400" cy="184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32733"/>
            <a:ext cx="243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122675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40371" y="692696"/>
            <a:ext cx="8063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 Antiqua" pitchFamily="18" charset="0"/>
              </a:rPr>
              <a:t>W ostatnich dniach ukończyliśmy również następujące kursy</a:t>
            </a:r>
            <a:endParaRPr lang="pl-PL" sz="2400" b="1" dirty="0">
              <a:latin typeface="Book Antiqu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2" y="1500174"/>
            <a:ext cx="1857375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Gosia\Desktop\office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1428736"/>
            <a:ext cx="3238500" cy="2466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643042" y="4071942"/>
            <a:ext cx="18573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latin typeface="Book Antiqua" pitchFamily="18" charset="0"/>
              </a:rPr>
              <a:t>Kurs obsługi wózka widłowego</a:t>
            </a:r>
            <a:br>
              <a:rPr lang="pl-PL" sz="1400" b="1" dirty="0" smtClean="0">
                <a:latin typeface="Book Antiqua" pitchFamily="18" charset="0"/>
              </a:rPr>
            </a:br>
            <a:r>
              <a:rPr lang="pl-PL" sz="1400" b="1" dirty="0" smtClean="0">
                <a:latin typeface="Book Antiqua" pitchFamily="18" charset="0"/>
              </a:rPr>
              <a:t>(Centrum Szkoleniowe Europol)</a:t>
            </a:r>
            <a:endParaRPr lang="pl-PL" sz="1400" b="1" dirty="0">
              <a:latin typeface="Book Antiqua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572000" y="4000504"/>
            <a:ext cx="32385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latin typeface="Book Antiqua" pitchFamily="18" charset="0"/>
              </a:rPr>
              <a:t>Kurs pracownika administracyjno-biurowego</a:t>
            </a:r>
            <a:br>
              <a:rPr lang="pl-PL" sz="1400" b="1" dirty="0" smtClean="0">
                <a:latin typeface="Book Antiqua" pitchFamily="18" charset="0"/>
              </a:rPr>
            </a:br>
            <a:r>
              <a:rPr lang="pl-PL" sz="1400" b="1" dirty="0" smtClean="0">
                <a:latin typeface="Book Antiqua" pitchFamily="18" charset="0"/>
              </a:rPr>
              <a:t>(</a:t>
            </a:r>
            <a:r>
              <a:rPr lang="pl-PL" sz="1400" b="1" dirty="0" err="1" smtClean="0">
                <a:latin typeface="Book Antiqua" pitchFamily="18" charset="0"/>
              </a:rPr>
              <a:t>Progrant</a:t>
            </a:r>
            <a:r>
              <a:rPr lang="pl-PL" sz="1400" b="1" dirty="0" smtClean="0">
                <a:latin typeface="Book Antiqua" pitchFamily="18" charset="0"/>
              </a:rPr>
              <a:t>)</a:t>
            </a:r>
            <a:endParaRPr lang="pl-PL" sz="14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16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24600" y="476672"/>
            <a:ext cx="7991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 Antiqua" panose="02040602050305030304" pitchFamily="18" charset="0"/>
              </a:rPr>
              <a:t>Działania o charakterze środowiskowym </a:t>
            </a:r>
          </a:p>
          <a:p>
            <a:pPr algn="ctr"/>
            <a:r>
              <a:rPr lang="pl-PL" sz="2400" b="1" dirty="0" smtClean="0">
                <a:latin typeface="Book Antiqua" panose="02040602050305030304" pitchFamily="18" charset="0"/>
              </a:rPr>
              <a:t>czyli</a:t>
            </a:r>
          </a:p>
          <a:p>
            <a:pPr algn="ctr"/>
            <a:r>
              <a:rPr lang="pl-PL" sz="2400" b="1" dirty="0">
                <a:latin typeface="Book Antiqua" panose="02040602050305030304" pitchFamily="18" charset="0"/>
              </a:rPr>
              <a:t>u</a:t>
            </a:r>
            <a:r>
              <a:rPr lang="pl-PL" sz="2400" b="1" dirty="0" smtClean="0">
                <a:latin typeface="Book Antiqua" panose="02040602050305030304" pitchFamily="18" charset="0"/>
              </a:rPr>
              <a:t>dział w projekcie to nie tylko ciężka praca… </a:t>
            </a:r>
          </a:p>
          <a:p>
            <a:pPr algn="ctr"/>
            <a:endParaRPr lang="pl-PL" sz="2400" b="1" dirty="0">
              <a:latin typeface="Book Antiqua" panose="0204060205030503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045" y="2348880"/>
            <a:ext cx="324036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9328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925312" y="188640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 Antiqua" panose="02040602050305030304" pitchFamily="18" charset="0"/>
              </a:rPr>
              <a:t>Wycieczka do Krakowa – Wawel, Wisła, Rynek…</a:t>
            </a:r>
            <a:endParaRPr lang="pl-PL" sz="2400" b="1" dirty="0">
              <a:latin typeface="Book Antiqua" panose="0204060205030503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82" y="1360292"/>
            <a:ext cx="2304256" cy="364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56792"/>
            <a:ext cx="4876800" cy="325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596463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91580" y="764704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 Antiqua" panose="02040602050305030304" pitchFamily="18" charset="0"/>
              </a:rPr>
              <a:t>…oraz podziemia Rynku i ich skarby…</a:t>
            </a:r>
            <a:endParaRPr lang="pl-PL" sz="2400" b="1" dirty="0">
              <a:latin typeface="Book Antiqua" panose="0204060205030503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82" y="1700808"/>
            <a:ext cx="4965068" cy="325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00808"/>
            <a:ext cx="2520280" cy="201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010673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779" y="1196752"/>
            <a:ext cx="5412442" cy="3612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511660" y="637372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 Antiqua" panose="02040602050305030304" pitchFamily="18" charset="0"/>
              </a:rPr>
              <a:t>…a także inne tajemnice.</a:t>
            </a:r>
            <a:endParaRPr lang="pl-PL" sz="2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7770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863588" y="260648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latin typeface="Book Antiqua" panose="02040602050305030304" pitchFamily="18" charset="0"/>
              </a:rPr>
              <a:t>Ś</a:t>
            </a:r>
            <a:r>
              <a:rPr lang="pl-PL" sz="2400" b="1" dirty="0" smtClean="0">
                <a:latin typeface="Book Antiqua" panose="02040602050305030304" pitchFamily="18" charset="0"/>
              </a:rPr>
              <a:t>miesznie o poważnym, czyli wyjście do teatru</a:t>
            </a:r>
            <a:endParaRPr lang="pl-PL" sz="2400" b="1" dirty="0">
              <a:latin typeface="Book Antiqua" panose="02040602050305030304" pitchFamily="18" charset="0"/>
            </a:endParaRPr>
          </a:p>
        </p:txBody>
      </p:sp>
      <p:pic>
        <p:nvPicPr>
          <p:cNvPr id="5122" name="Picture 2" descr="F:\do prezentacji\14 przyjemnosci teatr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82" y="1082353"/>
            <a:ext cx="1009650" cy="39308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do prezentacji\14 przyjemnosci teatr\Ostra jazda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489" y="908720"/>
            <a:ext cx="2790825" cy="1866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do prezentacji\14 przyjemnosci teatr\Ostra jazda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561" y="908720"/>
            <a:ext cx="2543175" cy="40059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do prezentacji\14 przyjemnosci teatr\Ostra jazda 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911" y="3023099"/>
            <a:ext cx="2790825" cy="1866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8515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do prezentacji\14 przyjemnosci teatr\Ostra jazda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82" y="980728"/>
            <a:ext cx="2543175" cy="381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3491880" y="980727"/>
            <a:ext cx="518293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>
                <a:latin typeface="Book Antiqua" pitchFamily="18" charset="0"/>
              </a:rPr>
              <a:t>Ostra </a:t>
            </a:r>
            <a:r>
              <a:rPr lang="pl-PL" sz="2000" b="1" i="1" dirty="0" smtClean="0">
                <a:latin typeface="Book Antiqua" pitchFamily="18" charset="0"/>
              </a:rPr>
              <a:t>jazda </a:t>
            </a:r>
            <a:r>
              <a:rPr lang="pl-PL" sz="2000" b="1" dirty="0" smtClean="0">
                <a:latin typeface="Book Antiqua" pitchFamily="18" charset="0"/>
              </a:rPr>
              <a:t>reż.</a:t>
            </a:r>
            <a:r>
              <a:rPr lang="pl-PL" sz="2000" b="1" dirty="0">
                <a:latin typeface="Book Antiqua" pitchFamily="18" charset="0"/>
              </a:rPr>
              <a:t> Mirosław </a:t>
            </a:r>
            <a:r>
              <a:rPr lang="pl-PL" sz="2000" b="1" dirty="0" err="1">
                <a:latin typeface="Book Antiqua" pitchFamily="18" charset="0"/>
              </a:rPr>
              <a:t>Połatyński</a:t>
            </a:r>
            <a:endParaRPr lang="pl-PL" sz="2000" b="1" dirty="0">
              <a:latin typeface="Book Antiqua" pitchFamily="18" charset="0"/>
            </a:endParaRPr>
          </a:p>
          <a:p>
            <a:r>
              <a:rPr lang="pl-PL" sz="1200" b="1" i="1" dirty="0">
                <a:latin typeface="Book Antiqua" pitchFamily="18" charset="0"/>
              </a:rPr>
              <a:t> </a:t>
            </a:r>
            <a:endParaRPr lang="pl-PL" sz="1200" b="1" i="1" dirty="0" smtClean="0">
              <a:latin typeface="Book Antiqua" pitchFamily="18" charset="0"/>
            </a:endParaRPr>
          </a:p>
          <a:p>
            <a:pPr algn="just"/>
            <a:r>
              <a:rPr lang="pl-PL" sz="1500" dirty="0" smtClean="0">
                <a:latin typeface="Book Antiqua" pitchFamily="18" charset="0"/>
              </a:rPr>
              <a:t>Co </a:t>
            </a:r>
            <a:r>
              <a:rPr lang="pl-PL" sz="1500" dirty="0">
                <a:latin typeface="Book Antiqua" pitchFamily="18" charset="0"/>
              </a:rPr>
              <a:t>się dzieję kiedy tracimy pracę? Szukamy nowej! </a:t>
            </a:r>
            <a:r>
              <a:rPr lang="pl-PL" sz="1500" dirty="0" smtClean="0">
                <a:latin typeface="Book Antiqua" pitchFamily="18" charset="0"/>
              </a:rPr>
              <a:t/>
            </a:r>
            <a:br>
              <a:rPr lang="pl-PL" sz="1500" dirty="0" smtClean="0">
                <a:latin typeface="Book Antiqua" pitchFamily="18" charset="0"/>
              </a:rPr>
            </a:br>
            <a:r>
              <a:rPr lang="pl-PL" sz="1500" dirty="0" smtClean="0">
                <a:latin typeface="Book Antiqua" pitchFamily="18" charset="0"/>
              </a:rPr>
              <a:t>Ale </a:t>
            </a:r>
            <a:r>
              <a:rPr lang="pl-PL" sz="1500" dirty="0">
                <a:latin typeface="Book Antiqua" pitchFamily="18" charset="0"/>
              </a:rPr>
              <a:t>droga, którą przemierzamy, aby zdobyć wymarzone stanowisko może być długa i wyboista, a i </a:t>
            </a:r>
            <a:r>
              <a:rPr lang="pl-PL" sz="1500" dirty="0" smtClean="0">
                <a:latin typeface="Book Antiqua" pitchFamily="18" charset="0"/>
              </a:rPr>
              <a:t>poszukiwania mozolne</a:t>
            </a:r>
            <a:r>
              <a:rPr lang="pl-PL" sz="1500" dirty="0">
                <a:latin typeface="Book Antiqua" pitchFamily="18" charset="0"/>
              </a:rPr>
              <a:t>. </a:t>
            </a:r>
            <a:r>
              <a:rPr lang="pl-PL" sz="1500" dirty="0" smtClean="0">
                <a:latin typeface="Book Antiqua" pitchFamily="18" charset="0"/>
              </a:rPr>
              <a:t>Co </a:t>
            </a:r>
            <a:r>
              <a:rPr lang="pl-PL" sz="1500" dirty="0">
                <a:latin typeface="Book Antiqua" pitchFamily="18" charset="0"/>
              </a:rPr>
              <a:t>robią  bohaterowie „Ostrej jazdy”, którzy z dnia na dzień utracili pracę? Postanawiają iść na skróty. Nie chcą walczyć </a:t>
            </a:r>
            <a:r>
              <a:rPr lang="pl-PL" sz="1500" dirty="0" smtClean="0">
                <a:latin typeface="Book Antiqua" pitchFamily="18" charset="0"/>
              </a:rPr>
              <a:t>o </a:t>
            </a:r>
            <a:r>
              <a:rPr lang="pl-PL" sz="1500" dirty="0">
                <a:latin typeface="Book Antiqua" pitchFamily="18" charset="0"/>
              </a:rPr>
              <a:t>nową posadę i czekać miesiącami </a:t>
            </a:r>
            <a:r>
              <a:rPr lang="pl-PL" sz="1500" dirty="0" smtClean="0">
                <a:latin typeface="Book Antiqua" pitchFamily="18" charset="0"/>
              </a:rPr>
              <a:t/>
            </a:r>
            <a:br>
              <a:rPr lang="pl-PL" sz="1500" dirty="0" smtClean="0">
                <a:latin typeface="Book Antiqua" pitchFamily="18" charset="0"/>
              </a:rPr>
            </a:br>
            <a:r>
              <a:rPr lang="pl-PL" sz="1500" dirty="0" smtClean="0">
                <a:latin typeface="Book Antiqua" pitchFamily="18" charset="0"/>
              </a:rPr>
              <a:t>na </a:t>
            </a:r>
            <a:r>
              <a:rPr lang="pl-PL" sz="1500" dirty="0">
                <a:latin typeface="Book Antiqua" pitchFamily="18" charset="0"/>
              </a:rPr>
              <a:t>zatrudnienie. Sami wymyślają sobie zajęcie! Wpadają </a:t>
            </a:r>
            <a:r>
              <a:rPr lang="pl-PL" sz="1500" dirty="0" smtClean="0">
                <a:latin typeface="Book Antiqua" pitchFamily="18" charset="0"/>
              </a:rPr>
              <a:t/>
            </a:r>
            <a:br>
              <a:rPr lang="pl-PL" sz="1500" dirty="0" smtClean="0">
                <a:latin typeface="Book Antiqua" pitchFamily="18" charset="0"/>
              </a:rPr>
            </a:br>
            <a:r>
              <a:rPr lang="pl-PL" sz="1500" dirty="0" smtClean="0">
                <a:latin typeface="Book Antiqua" pitchFamily="18" charset="0"/>
              </a:rPr>
              <a:t>na </a:t>
            </a:r>
            <a:r>
              <a:rPr lang="pl-PL" sz="1500" dirty="0">
                <a:latin typeface="Book Antiqua" pitchFamily="18" charset="0"/>
              </a:rPr>
              <a:t>karkołomny i dosyć niebezpieczny pomysł – postanawiają zrealizować… film erotyczny. Wszystko wydaje się proste: trzeba tylko zatrudnić odpowiednich „aktorów” i ruszyć z produkcją, która przysporzy </a:t>
            </a:r>
            <a:r>
              <a:rPr lang="pl-PL" sz="1500" dirty="0" smtClean="0">
                <a:latin typeface="Book Antiqua" pitchFamily="18" charset="0"/>
              </a:rPr>
              <a:t/>
            </a:r>
            <a:br>
              <a:rPr lang="pl-PL" sz="1500" dirty="0" smtClean="0">
                <a:latin typeface="Book Antiqua" pitchFamily="18" charset="0"/>
              </a:rPr>
            </a:br>
            <a:r>
              <a:rPr lang="pl-PL" sz="1500" dirty="0" smtClean="0">
                <a:latin typeface="Book Antiqua" pitchFamily="18" charset="0"/>
              </a:rPr>
              <a:t>im </a:t>
            </a:r>
            <a:r>
              <a:rPr lang="pl-PL" sz="1500" dirty="0">
                <a:latin typeface="Book Antiqua" pitchFamily="18" charset="0"/>
              </a:rPr>
              <a:t>mnóstwo pieniędzy! Wszystko zaplanowane jest </a:t>
            </a:r>
            <a:r>
              <a:rPr lang="pl-PL" sz="1500" dirty="0" smtClean="0">
                <a:latin typeface="Book Antiqua" pitchFamily="18" charset="0"/>
              </a:rPr>
              <a:t/>
            </a:r>
            <a:br>
              <a:rPr lang="pl-PL" sz="1500" dirty="0" smtClean="0">
                <a:latin typeface="Book Antiqua" pitchFamily="18" charset="0"/>
              </a:rPr>
            </a:br>
            <a:r>
              <a:rPr lang="pl-PL" sz="1500" dirty="0" smtClean="0">
                <a:latin typeface="Book Antiqua" pitchFamily="18" charset="0"/>
              </a:rPr>
              <a:t>w </a:t>
            </a:r>
            <a:r>
              <a:rPr lang="pl-PL" sz="1500" dirty="0">
                <a:latin typeface="Book Antiqua" pitchFamily="18" charset="0"/>
              </a:rPr>
              <a:t>szczegółach…ale jak to w farsach bywa, sytuacja szybko wymyka się spod kontroli i bardzo </a:t>
            </a:r>
            <a:r>
              <a:rPr lang="pl-PL" sz="1500" dirty="0" smtClean="0">
                <a:latin typeface="Book Antiqua" pitchFamily="18" charset="0"/>
              </a:rPr>
              <a:t>komplikuje…</a:t>
            </a:r>
            <a:endParaRPr lang="pl-PL" sz="1500" dirty="0"/>
          </a:p>
        </p:txBody>
      </p:sp>
    </p:spTree>
    <p:extLst>
      <p:ext uri="{BB962C8B-B14F-4D97-AF65-F5344CB8AC3E}">
        <p14:creationId xmlns="" xmlns:p14="http://schemas.microsoft.com/office/powerpoint/2010/main" val="10427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83568" y="476672"/>
            <a:ext cx="777686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 Antiqua" pitchFamily="18" charset="0"/>
              </a:rPr>
              <a:t>Gmina Konopiska - </a:t>
            </a:r>
          </a:p>
          <a:p>
            <a:pPr algn="ctr"/>
            <a:r>
              <a:rPr lang="pl-PL" sz="2400" b="1" dirty="0" smtClean="0">
                <a:latin typeface="Book Antiqua" pitchFamily="18" charset="0"/>
              </a:rPr>
              <a:t>najczęstsze problemy osób korzystających z pomocy GOPS</a:t>
            </a:r>
          </a:p>
          <a:p>
            <a:pPr algn="ctr"/>
            <a:endParaRPr lang="pl-PL" sz="2400" b="1" dirty="0">
              <a:latin typeface="Book Antiqua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>
                <a:latin typeface="Book Antiqua" pitchFamily="18" charset="0"/>
              </a:rPr>
              <a:t>b</a:t>
            </a:r>
            <a:r>
              <a:rPr lang="pl-PL" dirty="0" smtClean="0">
                <a:latin typeface="Book Antiqua" pitchFamily="18" charset="0"/>
              </a:rPr>
              <a:t>rak właściwych kwalifikacji zawodowych lub doświadczenia zawodowego;</a:t>
            </a:r>
          </a:p>
          <a:p>
            <a:pPr algn="just"/>
            <a:endParaRPr lang="pl-PL" dirty="0" smtClean="0">
              <a:latin typeface="Book Antiqua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Book Antiqua" pitchFamily="18" charset="0"/>
              </a:rPr>
              <a:t>brak  znajomości zasad poruszania się i siły przebicia na rynku pracy;</a:t>
            </a:r>
          </a:p>
          <a:p>
            <a:pPr algn="just"/>
            <a:endParaRPr lang="pl-PL" dirty="0" smtClean="0">
              <a:latin typeface="Book Antiqua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Book Antiqua" pitchFamily="18" charset="0"/>
              </a:rPr>
              <a:t>brak motywacji oraz umiejętności społecznych, tj. niska samoocena, poczucie rezygnacji, nieumiejętność pisania CV, listów motywacyjnych oraz zaprezentowania się pracodawcy;</a:t>
            </a:r>
          </a:p>
          <a:p>
            <a:pPr algn="just"/>
            <a:endParaRPr lang="pl-PL" dirty="0" smtClean="0">
              <a:latin typeface="Book Antiqua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Book Antiqua" pitchFamily="18" charset="0"/>
              </a:rPr>
              <a:t>nieznajomość podstawowych przepisów prawa pracy;</a:t>
            </a:r>
          </a:p>
          <a:p>
            <a:pPr algn="just"/>
            <a:endParaRPr lang="pl-PL" dirty="0" smtClean="0">
              <a:latin typeface="Book Antiqua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Book Antiqua" pitchFamily="18" charset="0"/>
              </a:rPr>
              <a:t>brak prawa jazdy</a:t>
            </a:r>
          </a:p>
          <a:p>
            <a:pPr algn="ctr"/>
            <a:endParaRPr lang="pl-PL" dirty="0" smtClean="0">
              <a:latin typeface="Book Antiqua" pitchFamily="18" charset="0"/>
            </a:endParaRPr>
          </a:p>
          <a:p>
            <a:endParaRPr lang="pl-PL" dirty="0">
              <a:latin typeface="Book Antiqua" pitchFamily="18" charset="0"/>
            </a:endParaRPr>
          </a:p>
          <a:p>
            <a:pPr algn="ctr"/>
            <a:endParaRPr lang="pl-PL" sz="2400" b="1" dirty="0" smtClean="0">
              <a:latin typeface="Book Antiqua" pitchFamily="18" charset="0"/>
            </a:endParaRPr>
          </a:p>
          <a:p>
            <a:pPr algn="ctr"/>
            <a:endParaRPr lang="pl-PL" sz="24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18209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546416" y="381821"/>
            <a:ext cx="8063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 Antiqua" pitchFamily="18" charset="0"/>
              </a:rPr>
              <a:t>Mamy się czym chwalić</a:t>
            </a:r>
          </a:p>
          <a:p>
            <a:pPr algn="ctr"/>
            <a:r>
              <a:rPr lang="pl-PL" dirty="0" smtClean="0">
                <a:latin typeface="Book Antiqua" pitchFamily="18" charset="0"/>
              </a:rPr>
              <a:t>informacje o kursach i wszelkich przedsięwzięciach można było znaleźć na stronie internetowej oraz w biuletynie </a:t>
            </a:r>
            <a:r>
              <a:rPr lang="pl-PL" i="1" dirty="0" smtClean="0">
                <a:latin typeface="Book Antiqua" pitchFamily="18" charset="0"/>
              </a:rPr>
              <a:t>Pasma</a:t>
            </a:r>
            <a:endParaRPr lang="pl-PL" dirty="0">
              <a:latin typeface="Book Antiqua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38" y="1866249"/>
            <a:ext cx="1728193" cy="333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52375"/>
            <a:ext cx="1728193" cy="333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66249"/>
            <a:ext cx="1729369" cy="3325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1619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40371" y="692696"/>
            <a:ext cx="8063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 Antiqua" pitchFamily="18" charset="0"/>
              </a:rPr>
              <a:t>To jeszcze nie koniec – czyli co nas czeka do zakończenia projektu.</a:t>
            </a:r>
            <a:endParaRPr lang="pl-PL" sz="2400" b="1" dirty="0">
              <a:latin typeface="Book Antiqua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16832"/>
            <a:ext cx="1875347" cy="246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1214415" y="4571049"/>
            <a:ext cx="6715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Book Antiqua" pitchFamily="18" charset="0"/>
              </a:rPr>
              <a:t>Pierwsza pomoc przedlekarska – szkolenie</a:t>
            </a:r>
            <a:br>
              <a:rPr lang="pl-PL" sz="1600" b="1" dirty="0" smtClean="0">
                <a:latin typeface="Book Antiqua" pitchFamily="18" charset="0"/>
              </a:rPr>
            </a:br>
            <a:r>
              <a:rPr lang="pl-PL" sz="1600" b="1" dirty="0" smtClean="0">
                <a:latin typeface="Book Antiqua" pitchFamily="18" charset="0"/>
              </a:rPr>
              <a:t>(Rafał </a:t>
            </a:r>
            <a:r>
              <a:rPr lang="pl-PL" sz="1600" b="1" dirty="0" err="1" smtClean="0">
                <a:latin typeface="Book Antiqua" pitchFamily="18" charset="0"/>
              </a:rPr>
              <a:t>Berdys</a:t>
            </a:r>
            <a:r>
              <a:rPr lang="pl-PL" sz="1600" b="1" dirty="0" smtClean="0">
                <a:latin typeface="Book Antiqua" pitchFamily="18" charset="0"/>
              </a:rPr>
              <a:t>)</a:t>
            </a:r>
            <a:endParaRPr lang="pl-PL" sz="16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053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33123"/>
            <a:ext cx="25336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33122"/>
            <a:ext cx="25336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535" y="2761696"/>
            <a:ext cx="253365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827584" y="548680"/>
            <a:ext cx="74888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 Antiqua" pitchFamily="18" charset="0"/>
              </a:rPr>
              <a:t>Kurs ABC firmy</a:t>
            </a:r>
          </a:p>
          <a:p>
            <a:pPr algn="ctr"/>
            <a:endParaRPr lang="pl-PL" b="1" dirty="0" smtClean="0">
              <a:latin typeface="Book Antiqua" pitchFamily="18" charset="0"/>
            </a:endParaRPr>
          </a:p>
          <a:p>
            <a:pPr algn="ctr"/>
            <a:r>
              <a:rPr lang="pl-PL" dirty="0" smtClean="0">
                <a:latin typeface="Book Antiqua" pitchFamily="18" charset="0"/>
              </a:rPr>
              <a:t>od jutra zaczyna się kurs, który przewidziany jest dla większości grupy, uczestnicy dowiedzą się na nim jak założyć własną firmę i nauczą się podstaw przedsiębiorczości</a:t>
            </a:r>
            <a:br>
              <a:rPr lang="pl-PL" dirty="0" smtClean="0">
                <a:latin typeface="Book Antiqua" pitchFamily="18" charset="0"/>
              </a:rPr>
            </a:br>
            <a:r>
              <a:rPr lang="pl-PL" dirty="0" smtClean="0">
                <a:latin typeface="Book Antiqua" pitchFamily="18" charset="0"/>
              </a:rPr>
              <a:t>realizowany będzie przez Firmę PROGRANT i odbywać się będzie </a:t>
            </a:r>
            <a:br>
              <a:rPr lang="pl-PL" dirty="0" smtClean="0">
                <a:latin typeface="Book Antiqua" pitchFamily="18" charset="0"/>
              </a:rPr>
            </a:br>
            <a:r>
              <a:rPr lang="pl-PL" dirty="0" smtClean="0">
                <a:latin typeface="Book Antiqua" pitchFamily="18" charset="0"/>
              </a:rPr>
              <a:t>w Konopiskach</a:t>
            </a:r>
            <a:endParaRPr lang="pl-PL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766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828821" y="210709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 Antiqua" pitchFamily="18" charset="0"/>
              </a:rPr>
              <a:t>I na zakończenie…</a:t>
            </a:r>
            <a:endParaRPr lang="pl-PL" sz="2400" b="1" dirty="0">
              <a:latin typeface="Book Antiqua" pitchFamily="18" charset="0"/>
            </a:endParaRPr>
          </a:p>
        </p:txBody>
      </p:sp>
      <p:pic>
        <p:nvPicPr>
          <p:cNvPr id="5122" name="Picture 2" descr="C:\Users\Gosia\Desktop\do prezentacji\15 przyjemnosci in spe opera\aope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01" y="980728"/>
            <a:ext cx="2964417" cy="180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Gosia\Desktop\do prezentacji\15 przyjemnosci in spe opera\Nabucco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053" y="3356992"/>
            <a:ext cx="2962145" cy="180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Gosia\Desktop\do prezentacji\15 przyjemnosci in spe opera\Nabucco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73" y="3356992"/>
            <a:ext cx="2962145" cy="180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4537233" y="1124744"/>
            <a:ext cx="32049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 smtClean="0">
                <a:latin typeface="Book Antiqua" pitchFamily="18" charset="0"/>
              </a:rPr>
              <a:t>W sobotę, 13 grudnia wybieramy się do Opery Śląskiej na operę Giuseppe Verdiego </a:t>
            </a:r>
            <a:r>
              <a:rPr lang="pl-PL" sz="2000" i="1" dirty="0" err="1" smtClean="0">
                <a:latin typeface="Book Antiqua" pitchFamily="18" charset="0"/>
              </a:rPr>
              <a:t>Nabucco</a:t>
            </a:r>
            <a:r>
              <a:rPr lang="pl-PL" sz="2000" i="1" dirty="0">
                <a:latin typeface="Book Antiqua" pitchFamily="18" charset="0"/>
              </a:rPr>
              <a:t>.</a:t>
            </a:r>
            <a:r>
              <a:rPr lang="pl-PL" sz="2000" dirty="0" smtClean="0">
                <a:latin typeface="Book Antiqua" pitchFamily="18" charset="0"/>
              </a:rPr>
              <a:t> </a:t>
            </a:r>
            <a:endParaRPr lang="pl-PL" sz="20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886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469182" y="188640"/>
            <a:ext cx="7847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A to wszystko dzięki całemu zespołowi ludzi naprawdę niezastąpionych.</a:t>
            </a:r>
            <a:endParaRPr lang="pl-PL" sz="24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89044" y="1873567"/>
            <a:ext cx="29588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Pracownikom socjalnym, którzy rekrutowali, zawierali kontrakty, przeprowadzali wywiady, udzielali zasiłków:</a:t>
            </a:r>
          </a:p>
          <a:p>
            <a:r>
              <a:rPr lang="pl-PL" sz="1400" b="1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Mirosławie Wołczyk</a:t>
            </a:r>
            <a:r>
              <a:rPr lang="pl-PL" sz="14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/>
            </a:r>
            <a:br>
              <a:rPr lang="pl-PL" sz="14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Bożenie Klecha</a:t>
            </a:r>
            <a:r>
              <a:rPr lang="pl-PL" sz="14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/>
            </a:r>
            <a:br>
              <a:rPr lang="pl-PL" sz="14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Magdalenie </a:t>
            </a:r>
            <a:r>
              <a:rPr lang="pl-PL" sz="14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Poks </a:t>
            </a:r>
            <a:r>
              <a:rPr lang="pl-PL" sz="1400" b="1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(zastępującej pracującą wcześniej </a:t>
            </a:r>
            <a:r>
              <a:rPr lang="pl-PL" sz="14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Agnieszkę </a:t>
            </a:r>
            <a:r>
              <a:rPr lang="pl-PL" sz="1400" b="1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Ledwoń)</a:t>
            </a:r>
            <a:r>
              <a:rPr lang="pl-PL" sz="14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/>
            </a:r>
            <a:br>
              <a:rPr lang="pl-PL" sz="14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Henrykowi Wieczorkowi</a:t>
            </a:r>
            <a:endParaRPr lang="pl-PL" sz="14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4327207" y="1827400"/>
            <a:ext cx="34766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Asystentce koordynatora:</a:t>
            </a:r>
          </a:p>
          <a:p>
            <a:pPr algn="just"/>
            <a:r>
              <a:rPr lang="pl-PL" sz="1400" b="1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Ewie Kołaczyk</a:t>
            </a:r>
            <a:r>
              <a:rPr lang="pl-PL" sz="1400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, </a:t>
            </a:r>
          </a:p>
          <a:p>
            <a:pPr algn="just"/>
            <a:r>
              <a:rPr lang="pl-PL" sz="1400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która 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również prowadziła </a:t>
            </a:r>
            <a:r>
              <a:rPr lang="pl-PL" sz="1400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rekrutację, część dokumentacji 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oraz informowała </a:t>
            </a:r>
            <a:r>
              <a:rPr lang="pl-PL" sz="1400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u/u o 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działaniach projektowych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300105" y="4437112"/>
            <a:ext cx="82221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Koordynatorowi projektu, </a:t>
            </a:r>
            <a:r>
              <a:rPr lang="pl-PL" sz="1400" b="1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Adzie </a:t>
            </a:r>
            <a:r>
              <a:rPr lang="pl-PL" sz="1400" b="1" dirty="0" err="1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Przedzińskiej</a:t>
            </a:r>
            <a:r>
              <a:rPr lang="pl-PL" sz="1400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, 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k</a:t>
            </a:r>
            <a:r>
              <a:rPr lang="pl-PL" sz="1400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tóra 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doprowadziła do realizacji </a:t>
            </a:r>
            <a:r>
              <a:rPr lang="pl-PL" sz="1400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wszystkiego, </a:t>
            </a:r>
            <a:br>
              <a:rPr lang="pl-PL" sz="1400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pl-PL" sz="1400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co 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powyżej, </a:t>
            </a:r>
            <a:r>
              <a:rPr lang="pl-PL" sz="1400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dawała 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ogłoszenia, sporządzała </a:t>
            </a:r>
            <a:r>
              <a:rPr lang="pl-PL" sz="1400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umowy i 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czuwała nad ich realizacją </a:t>
            </a:r>
            <a:r>
              <a:rPr lang="pl-PL" sz="1400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oraz uczestnictwem 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w kursach </a:t>
            </a:r>
            <a:r>
              <a:rPr lang="pl-PL" sz="1400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i na wyjazdach, 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starając się dopasować wszystko do potrzeb </a:t>
            </a:r>
            <a:r>
              <a:rPr lang="pl-PL" sz="1400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uczestników i uczestniczek.</a:t>
            </a:r>
            <a:endParaRPr lang="pl-PL" sz="1400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algn="just"/>
            <a:r>
              <a:rPr lang="pl-PL" sz="1400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Podawała też 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informacje na temat </a:t>
            </a:r>
            <a:r>
              <a:rPr lang="pl-PL" sz="1400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postępów w 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biuletynie informacji </a:t>
            </a:r>
            <a:r>
              <a:rPr lang="pl-PL" sz="1400" i="1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Pasma</a:t>
            </a:r>
            <a:r>
              <a:rPr lang="pl-PL" sz="1400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i na stronach </a:t>
            </a:r>
            <a:r>
              <a:rPr lang="pl-PL" sz="1400" i="1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www.</a:t>
            </a:r>
            <a:endParaRPr lang="pl-PL" sz="1400" i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3555309" y="3164394"/>
            <a:ext cx="49669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Księgowej, </a:t>
            </a:r>
            <a:r>
              <a:rPr lang="pl-PL" sz="1400" b="1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Anecie </a:t>
            </a:r>
            <a:r>
              <a:rPr lang="pl-PL" sz="14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Nowickiej, 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dzięki której funkcjonuje projekt – to ona pilnuje wszystkich terminów płatności, przelewa pieniądze za faktury i na zasiłki oraz inne wydatki związane z projektem.</a:t>
            </a:r>
          </a:p>
          <a:p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Przed nią nic się nie ukryje… </a:t>
            </a:r>
            <a:r>
              <a:rPr lang="pl-PL" sz="1400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;)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469182" y="1147519"/>
            <a:ext cx="80853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Kierownikowi 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Gminnego Ośrodka Pomocy </a:t>
            </a:r>
            <a:r>
              <a:rPr lang="pl-PL" sz="1400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Społecznej w Konopiskach, </a:t>
            </a:r>
            <a:r>
              <a:rPr lang="pl-PL" sz="1400" b="1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Magdalenie Badorze</a:t>
            </a:r>
            <a:r>
              <a:rPr lang="pl-PL" sz="1400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, która swoim podpisem zatwierdzała wszystko, co służyło realizacji projektu i było zgodne </a:t>
            </a:r>
            <a:br>
              <a:rPr lang="pl-PL" sz="1400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pl-PL" sz="1400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z wytycznymi EFS.</a:t>
            </a:r>
            <a:endParaRPr lang="pl-PL" sz="1400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863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57957" y="1929026"/>
            <a:ext cx="7703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/>
              <a:t>Dziękuję za uwagę.</a:t>
            </a:r>
            <a:endParaRPr lang="pl-PL" sz="40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048000"/>
            <a:ext cx="762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5796136" y="4869160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Book Antiqua" panose="02040602050305030304" pitchFamily="18" charset="0"/>
              </a:rPr>
              <a:t>Oprac. Małgorzata </a:t>
            </a:r>
            <a:r>
              <a:rPr lang="pl-PL" sz="1600" dirty="0" err="1" smtClean="0">
                <a:latin typeface="Book Antiqua" panose="02040602050305030304" pitchFamily="18" charset="0"/>
              </a:rPr>
              <a:t>Kamieniorz</a:t>
            </a:r>
            <a:endParaRPr lang="pl-PL" sz="16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414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73832" y="476672"/>
            <a:ext cx="7776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dirty="0" smtClean="0">
              <a:latin typeface="Book Antiqua" pitchFamily="18" charset="0"/>
            </a:endParaRPr>
          </a:p>
          <a:p>
            <a:endParaRPr lang="pl-PL" dirty="0">
              <a:latin typeface="Book Antiqua" pitchFamily="18" charset="0"/>
            </a:endParaRPr>
          </a:p>
          <a:p>
            <a:pPr algn="ctr"/>
            <a:endParaRPr lang="pl-PL" sz="2400" b="1" dirty="0" smtClean="0">
              <a:latin typeface="Book Antiqua" pitchFamily="18" charset="0"/>
            </a:endParaRPr>
          </a:p>
          <a:p>
            <a:pPr algn="ctr"/>
            <a:endParaRPr lang="pl-PL" sz="2400" b="1" dirty="0">
              <a:latin typeface="Book Antiqua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73832" y="476672"/>
            <a:ext cx="761459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Book Antiqua" pitchFamily="18" charset="0"/>
              </a:rPr>
              <a:t>Analiza problemów Gminy Konopiska jasno wskazała na potrzebę realizacji kolejnej edycji projektu</a:t>
            </a:r>
          </a:p>
          <a:p>
            <a:pPr algn="ctr"/>
            <a:r>
              <a:rPr lang="pl-PL" sz="2000" b="1" i="1" dirty="0" smtClean="0">
                <a:latin typeface="Book Antiqua" pitchFamily="18" charset="0"/>
              </a:rPr>
              <a:t>Myśląc o przyszłości nie pozostawaj w tyle – DZIAŁAJ!</a:t>
            </a:r>
          </a:p>
          <a:p>
            <a:pPr algn="ctr"/>
            <a:endParaRPr lang="pl-PL" i="1" dirty="0" smtClean="0">
              <a:latin typeface="Book Antiqua" pitchFamily="18" charset="0"/>
            </a:endParaRPr>
          </a:p>
          <a:p>
            <a:pPr algn="just"/>
            <a:r>
              <a:rPr lang="pl-PL" dirty="0" smtClean="0">
                <a:latin typeface="Book Antiqua" pitchFamily="18" charset="0"/>
              </a:rPr>
              <a:t>Do udziału w projekcie – edycja 2014 zostało zakwalifikowanych </a:t>
            </a:r>
            <a:r>
              <a:rPr lang="pl-PL" b="1" dirty="0" smtClean="0">
                <a:latin typeface="Book Antiqua" pitchFamily="18" charset="0"/>
              </a:rPr>
              <a:t>18 osób </a:t>
            </a:r>
            <a:r>
              <a:rPr lang="pl-PL" dirty="0" smtClean="0">
                <a:latin typeface="Book Antiqua" pitchFamily="18" charset="0"/>
              </a:rPr>
              <a:t>(9 kobiet i 9 mężczyzn), ze szczególnym uwzględnieniem osób  w wieku </a:t>
            </a:r>
            <a:r>
              <a:rPr lang="pl-PL" b="1" dirty="0" smtClean="0">
                <a:latin typeface="Book Antiqua" pitchFamily="18" charset="0"/>
              </a:rPr>
              <a:t>15-30 lat </a:t>
            </a:r>
            <a:r>
              <a:rPr lang="pl-PL" dirty="0" smtClean="0">
                <a:latin typeface="Book Antiqua" pitchFamily="18" charset="0"/>
              </a:rPr>
              <a:t>(ta grupa wiekowa została zdiagnozowana jako grupa </a:t>
            </a:r>
            <a:br>
              <a:rPr lang="pl-PL" dirty="0" smtClean="0">
                <a:latin typeface="Book Antiqua" pitchFamily="18" charset="0"/>
              </a:rPr>
            </a:br>
            <a:r>
              <a:rPr lang="pl-PL" dirty="0" smtClean="0">
                <a:latin typeface="Book Antiqua" pitchFamily="18" charset="0"/>
              </a:rPr>
              <a:t>o najmniej korzystnej sytuacji w zakresie aktywności społecznej </a:t>
            </a:r>
            <a:br>
              <a:rPr lang="pl-PL" dirty="0" smtClean="0">
                <a:latin typeface="Book Antiqua" pitchFamily="18" charset="0"/>
              </a:rPr>
            </a:br>
            <a:r>
              <a:rPr lang="pl-PL" dirty="0" smtClean="0">
                <a:latin typeface="Book Antiqua" pitchFamily="18" charset="0"/>
              </a:rPr>
              <a:t>i zawodowej). </a:t>
            </a:r>
          </a:p>
          <a:p>
            <a:pPr algn="just"/>
            <a:endParaRPr lang="pl-PL" dirty="0">
              <a:latin typeface="Book Antiqua" pitchFamily="18" charset="0"/>
            </a:endParaRPr>
          </a:p>
          <a:p>
            <a:pPr algn="just"/>
            <a:r>
              <a:rPr lang="pl-PL" b="1" dirty="0" smtClean="0">
                <a:latin typeface="Book Antiqua" pitchFamily="18" charset="0"/>
              </a:rPr>
              <a:t>Równy podział </a:t>
            </a:r>
            <a:r>
              <a:rPr lang="pl-PL" dirty="0" smtClean="0">
                <a:latin typeface="Book Antiqua" pitchFamily="18" charset="0"/>
              </a:rPr>
              <a:t>kobiet i mężczyzn związany jest z wyrównaną liczbą klientek i klientów zarejestrowanych w </a:t>
            </a:r>
            <a:r>
              <a:rPr lang="pl-PL" b="1" dirty="0" smtClean="0">
                <a:latin typeface="Book Antiqua" pitchFamily="18" charset="0"/>
              </a:rPr>
              <a:t>PUP</a:t>
            </a:r>
            <a:r>
              <a:rPr lang="pl-PL" dirty="0" smtClean="0">
                <a:latin typeface="Book Antiqua" pitchFamily="18" charset="0"/>
              </a:rPr>
              <a:t> i korzystających z pomocy </a:t>
            </a:r>
            <a:r>
              <a:rPr lang="pl-PL" b="1" dirty="0" smtClean="0">
                <a:latin typeface="Book Antiqua" pitchFamily="18" charset="0"/>
              </a:rPr>
              <a:t>GOPS</a:t>
            </a:r>
            <a:r>
              <a:rPr lang="pl-PL" dirty="0" smtClean="0">
                <a:latin typeface="Book Antiqua" pitchFamily="18" charset="0"/>
              </a:rPr>
              <a:t>.</a:t>
            </a:r>
          </a:p>
          <a:p>
            <a:pPr algn="just"/>
            <a:endParaRPr lang="pl-PL" dirty="0">
              <a:latin typeface="Book Antiqua" pitchFamily="18" charset="0"/>
            </a:endParaRPr>
          </a:p>
          <a:p>
            <a:pPr algn="just"/>
            <a:r>
              <a:rPr lang="pl-PL" dirty="0" smtClean="0">
                <a:latin typeface="Book Antiqua" pitchFamily="18" charset="0"/>
              </a:rPr>
              <a:t>Na realizację projektu zostało przeznaczone ponad </a:t>
            </a:r>
            <a:r>
              <a:rPr lang="pl-PL" b="1" dirty="0" smtClean="0">
                <a:latin typeface="Book Antiqua" pitchFamily="18" charset="0"/>
              </a:rPr>
              <a:t>235 000,00 </a:t>
            </a:r>
            <a:r>
              <a:rPr lang="pl-PL" dirty="0" smtClean="0">
                <a:latin typeface="Book Antiqua" pitchFamily="18" charset="0"/>
              </a:rPr>
              <a:t>PLN, </a:t>
            </a:r>
            <a:br>
              <a:rPr lang="pl-PL" dirty="0" smtClean="0">
                <a:latin typeface="Book Antiqua" pitchFamily="18" charset="0"/>
              </a:rPr>
            </a:br>
            <a:r>
              <a:rPr lang="pl-PL" dirty="0" smtClean="0">
                <a:latin typeface="Book Antiqua" pitchFamily="18" charset="0"/>
              </a:rPr>
              <a:t>z czego ponad </a:t>
            </a:r>
            <a:r>
              <a:rPr lang="pl-PL" b="1" dirty="0" smtClean="0">
                <a:latin typeface="Book Antiqua" pitchFamily="18" charset="0"/>
              </a:rPr>
              <a:t>30 000,00 </a:t>
            </a:r>
            <a:r>
              <a:rPr lang="pl-PL" dirty="0" smtClean="0">
                <a:latin typeface="Book Antiqua" pitchFamily="18" charset="0"/>
              </a:rPr>
              <a:t>PLN to wkład GOPS na zasiłki celowe.</a:t>
            </a:r>
            <a:endParaRPr lang="pl-PL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19419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73832" y="476672"/>
            <a:ext cx="7776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dirty="0" smtClean="0">
              <a:latin typeface="Book Antiqua" pitchFamily="18" charset="0"/>
            </a:endParaRPr>
          </a:p>
          <a:p>
            <a:endParaRPr lang="pl-PL" dirty="0">
              <a:latin typeface="Book Antiqua" pitchFamily="18" charset="0"/>
            </a:endParaRPr>
          </a:p>
          <a:p>
            <a:pPr algn="ctr"/>
            <a:endParaRPr lang="pl-PL" sz="2400" b="1" dirty="0" smtClean="0">
              <a:latin typeface="Book Antiqua" pitchFamily="18" charset="0"/>
            </a:endParaRPr>
          </a:p>
          <a:p>
            <a:pPr algn="ctr"/>
            <a:endParaRPr lang="pl-PL" sz="2400" b="1" dirty="0">
              <a:latin typeface="Book Antiqua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28700" y="332656"/>
            <a:ext cx="76866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 Antiqua" pitchFamily="18" charset="0"/>
              </a:rPr>
              <a:t>Rekrutacja do projektu</a:t>
            </a:r>
          </a:p>
          <a:p>
            <a:pPr algn="ctr"/>
            <a:endParaRPr lang="pl-PL" sz="2000" b="1" dirty="0">
              <a:latin typeface="Book Antiqua" pitchFamily="18" charset="0"/>
            </a:endParaRPr>
          </a:p>
          <a:p>
            <a:pPr algn="just"/>
            <a:r>
              <a:rPr lang="pl-PL" dirty="0" smtClean="0">
                <a:latin typeface="Book Antiqua" pitchFamily="18" charset="0"/>
              </a:rPr>
              <a:t>Informacje o  możliwości udziału w projekcie można było znaleźć na stronie internetowej portalu Gminy Konopiska (</a:t>
            </a:r>
            <a:r>
              <a:rPr lang="pl-PL" dirty="0" smtClean="0">
                <a:latin typeface="Book Antiqua" pitchFamily="18" charset="0"/>
                <a:hlinkClick r:id="rId3"/>
              </a:rPr>
              <a:t>www.konopiska.pl</a:t>
            </a:r>
            <a:r>
              <a:rPr lang="pl-PL" dirty="0" smtClean="0">
                <a:latin typeface="Book Antiqua" pitchFamily="18" charset="0"/>
              </a:rPr>
              <a:t>) oraz w biuletynie </a:t>
            </a:r>
            <a:r>
              <a:rPr lang="pl-PL" i="1" dirty="0" smtClean="0">
                <a:latin typeface="Book Antiqua" pitchFamily="18" charset="0"/>
              </a:rPr>
              <a:t>Pasma. </a:t>
            </a:r>
            <a:r>
              <a:rPr lang="pl-PL" dirty="0" smtClean="0">
                <a:latin typeface="Book Antiqua" pitchFamily="18" charset="0"/>
              </a:rPr>
              <a:t>Rekrutacja prowadzona była do </a:t>
            </a:r>
            <a:r>
              <a:rPr lang="pl-PL" b="1" dirty="0" smtClean="0">
                <a:latin typeface="Book Antiqua" pitchFamily="18" charset="0"/>
              </a:rPr>
              <a:t>8 lutego br.</a:t>
            </a:r>
          </a:p>
          <a:p>
            <a:pPr algn="just"/>
            <a:endParaRPr lang="pl-PL" i="1" dirty="0">
              <a:latin typeface="Book Antiqua" pitchFamily="18" charset="0"/>
            </a:endParaRPr>
          </a:p>
          <a:p>
            <a:pPr algn="just"/>
            <a:endParaRPr lang="pl-PL" i="1" dirty="0" smtClean="0">
              <a:latin typeface="Book Antiqua" pitchFamily="18" charset="0"/>
            </a:endParaRPr>
          </a:p>
          <a:p>
            <a:pPr algn="just"/>
            <a:endParaRPr lang="pl-PL" i="1" dirty="0">
              <a:latin typeface="Book Antiqua" pitchFamily="18" charset="0"/>
            </a:endParaRPr>
          </a:p>
          <a:p>
            <a:pPr algn="just"/>
            <a:endParaRPr lang="pl-PL" i="1" dirty="0" smtClean="0">
              <a:latin typeface="Book Antiqua" pitchFamily="18" charset="0"/>
            </a:endParaRPr>
          </a:p>
          <a:p>
            <a:pPr algn="just"/>
            <a:endParaRPr lang="pl-PL" i="1" dirty="0">
              <a:latin typeface="Book Antiqua" pitchFamily="18" charset="0"/>
            </a:endParaRPr>
          </a:p>
          <a:p>
            <a:pPr algn="just"/>
            <a:endParaRPr lang="pl-PL" i="1" dirty="0" smtClean="0">
              <a:latin typeface="Book Antiqua" pitchFamily="18" charset="0"/>
            </a:endParaRPr>
          </a:p>
          <a:p>
            <a:pPr algn="just"/>
            <a:endParaRPr lang="pl-PL" i="1" dirty="0">
              <a:latin typeface="Book Antiqua" pitchFamily="18" charset="0"/>
            </a:endParaRPr>
          </a:p>
          <a:p>
            <a:pPr algn="just"/>
            <a:endParaRPr lang="pl-PL" i="1" dirty="0" smtClean="0">
              <a:latin typeface="Book Antiqua" pitchFamily="18" charset="0"/>
            </a:endParaRPr>
          </a:p>
          <a:p>
            <a:pPr algn="just"/>
            <a:endParaRPr lang="pl-PL" dirty="0" smtClean="0">
              <a:latin typeface="Book Antiqua" pitchFamily="18" charset="0"/>
            </a:endParaRPr>
          </a:p>
          <a:p>
            <a:pPr algn="just"/>
            <a:endParaRPr lang="pl-PL" dirty="0">
              <a:latin typeface="Book Antiqua" pitchFamily="18" charset="0"/>
            </a:endParaRPr>
          </a:p>
        </p:txBody>
      </p:sp>
      <p:pic>
        <p:nvPicPr>
          <p:cNvPr id="1027" name="Picture 3" descr="C:\Users\Gosia\Desktop\konopi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32" y="2636912"/>
            <a:ext cx="3964002" cy="22488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227875"/>
            <a:ext cx="1886213" cy="26578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125304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05661" y="0"/>
            <a:ext cx="7776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 Antiqua" pitchFamily="18" charset="0"/>
              </a:rPr>
              <a:t>Pierwsze spotkanie i rozdanie materiałów promocyjnych</a:t>
            </a:r>
          </a:p>
          <a:p>
            <a:endParaRPr lang="pl-PL" dirty="0">
              <a:latin typeface="Book Antiqua" pitchFamily="18" charset="0"/>
            </a:endParaRPr>
          </a:p>
          <a:p>
            <a:pPr algn="ctr"/>
            <a:endParaRPr lang="pl-PL" sz="2400" b="1" dirty="0" smtClean="0">
              <a:latin typeface="Book Antiqua" pitchFamily="18" charset="0"/>
            </a:endParaRPr>
          </a:p>
          <a:p>
            <a:pPr algn="ctr"/>
            <a:endParaRPr lang="pl-PL" b="1" dirty="0">
              <a:latin typeface="Book Antiqu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61" y="980728"/>
            <a:ext cx="3121025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80728"/>
            <a:ext cx="2087562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39" y="3384632"/>
            <a:ext cx="3121025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924944"/>
            <a:ext cx="3121025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5394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73832" y="476672"/>
            <a:ext cx="7776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dirty="0" smtClean="0">
              <a:latin typeface="Book Antiqua" pitchFamily="18" charset="0"/>
            </a:endParaRPr>
          </a:p>
          <a:p>
            <a:endParaRPr lang="pl-PL" dirty="0">
              <a:latin typeface="Book Antiqua" pitchFamily="18" charset="0"/>
            </a:endParaRPr>
          </a:p>
          <a:p>
            <a:pPr algn="ctr"/>
            <a:endParaRPr lang="pl-PL" sz="2400" b="1" dirty="0" smtClean="0">
              <a:latin typeface="Book Antiqua" pitchFamily="18" charset="0"/>
            </a:endParaRPr>
          </a:p>
          <a:p>
            <a:pPr algn="ctr"/>
            <a:endParaRPr lang="pl-PL" sz="2400" b="1" dirty="0">
              <a:latin typeface="Book Antiqua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000100" y="260648"/>
            <a:ext cx="7200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300" b="1" dirty="0" smtClean="0">
                <a:latin typeface="Book Antiqua" pitchFamily="18" charset="0"/>
              </a:rPr>
              <a:t>W tym roku w ramach projektu udało się zrealizować  następujące kursy:</a:t>
            </a:r>
          </a:p>
          <a:p>
            <a:pPr algn="ctr"/>
            <a:endParaRPr lang="pl-PL" sz="2300" u="sng" dirty="0" smtClean="0">
              <a:latin typeface="Book Antiqua" pitchFamily="18" charset="0"/>
            </a:endParaRPr>
          </a:p>
          <a:p>
            <a:pPr algn="just"/>
            <a:r>
              <a:rPr lang="pl-PL" sz="1700" u="sng" dirty="0" smtClean="0">
                <a:latin typeface="Book Antiqua" pitchFamily="18" charset="0"/>
              </a:rPr>
              <a:t>W ramach części warsztatowej dla wszystkich uczestników</a:t>
            </a:r>
            <a:br>
              <a:rPr lang="pl-PL" sz="1700" u="sng" dirty="0" smtClean="0">
                <a:latin typeface="Book Antiqua" pitchFamily="18" charset="0"/>
              </a:rPr>
            </a:br>
            <a:r>
              <a:rPr lang="pl-PL" sz="1700" u="sng" dirty="0" smtClean="0">
                <a:latin typeface="Book Antiqua" pitchFamily="18" charset="0"/>
              </a:rPr>
              <a:t> i uczestniczek: </a:t>
            </a:r>
          </a:p>
          <a:p>
            <a:pPr algn="just"/>
            <a:r>
              <a:rPr lang="pl-PL" sz="1700" dirty="0" smtClean="0">
                <a:latin typeface="Book Antiqua" pitchFamily="18" charset="0"/>
              </a:rPr>
              <a:t>warsztaty </a:t>
            </a:r>
            <a:r>
              <a:rPr lang="pl-PL" sz="1700" dirty="0" err="1" smtClean="0">
                <a:latin typeface="Book Antiqua" pitchFamily="18" charset="0"/>
              </a:rPr>
              <a:t>psychoedukacyjne</a:t>
            </a:r>
            <a:r>
              <a:rPr lang="pl-PL" sz="1700" dirty="0" smtClean="0">
                <a:latin typeface="Book Antiqua" pitchFamily="18" charset="0"/>
              </a:rPr>
              <a:t> o różnej tematyce oraz warsztaty </a:t>
            </a:r>
            <a:br>
              <a:rPr lang="pl-PL" sz="1700" dirty="0" smtClean="0">
                <a:latin typeface="Book Antiqua" pitchFamily="18" charset="0"/>
              </a:rPr>
            </a:br>
            <a:r>
              <a:rPr lang="pl-PL" sz="1700" dirty="0" smtClean="0">
                <a:latin typeface="Book Antiqua" pitchFamily="18" charset="0"/>
              </a:rPr>
              <a:t>z doradcą zawodowym, specjalistą od wizerunku i prawnikiem; warsztaty zostały dobrane pod kątem zasady równości szans kobiet </a:t>
            </a:r>
            <a:br>
              <a:rPr lang="pl-PL" sz="1700" dirty="0" smtClean="0">
                <a:latin typeface="Book Antiqua" pitchFamily="18" charset="0"/>
              </a:rPr>
            </a:br>
            <a:r>
              <a:rPr lang="pl-PL" sz="1700" dirty="0" smtClean="0">
                <a:latin typeface="Book Antiqua" pitchFamily="18" charset="0"/>
              </a:rPr>
              <a:t>i mężczyzn, część z nich odbywała się z podziałem na grupy (kobiety </a:t>
            </a:r>
            <a:br>
              <a:rPr lang="pl-PL" sz="1700" dirty="0" smtClean="0">
                <a:latin typeface="Book Antiqua" pitchFamily="18" charset="0"/>
              </a:rPr>
            </a:br>
            <a:r>
              <a:rPr lang="pl-PL" sz="1700" dirty="0" smtClean="0">
                <a:latin typeface="Book Antiqua" pitchFamily="18" charset="0"/>
              </a:rPr>
              <a:t>i mężczyźni).</a:t>
            </a:r>
            <a:endParaRPr lang="pl-PL" sz="1700" u="sng" dirty="0" smtClean="0">
              <a:latin typeface="Book Antiqua" pitchFamily="18" charset="0"/>
            </a:endParaRPr>
          </a:p>
          <a:p>
            <a:pPr algn="just"/>
            <a:r>
              <a:rPr lang="pl-PL" sz="1700" u="sng" dirty="0" smtClean="0">
                <a:latin typeface="Book Antiqua" pitchFamily="18" charset="0"/>
              </a:rPr>
              <a:t>W ramach kursów zawodowych: </a:t>
            </a:r>
          </a:p>
          <a:p>
            <a:pPr algn="just"/>
            <a:r>
              <a:rPr lang="pl-PL" sz="1700" dirty="0" smtClean="0">
                <a:latin typeface="Book Antiqua" pitchFamily="18" charset="0"/>
              </a:rPr>
              <a:t>kurs księgowości, obsługa wózka jezdniowego, obsługa kasy fiskalnej, palacz kotłów CO, opiekunki osób starszych i niepełnosprawnych, kurs kosmetyczny, kurs robienia manicure, pedicure i stylizacji paznokci, kurs obsługi komputera, kurs języka angielskiego, kurs spawacza, kurs prawa jazdy kategorii B, operatora obrabiarek CNC, kurs masażu, kurs kucharski, kurs pracownika administracyjno-biurowego, ABC firmy, kurs stolarza, brukarza połączonego z technologiem robót budowlanych.</a:t>
            </a:r>
            <a:endParaRPr lang="pl-PL" sz="1700" b="1" dirty="0" smtClean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706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182" y="6453336"/>
            <a:ext cx="8205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  <a:latin typeface="Book Antiqua" pitchFamily="18" charset="0"/>
              </a:rPr>
              <a:t>Projekt współfinansowany przez Unię Europejską w ramach Programu Operacyjnego Kapitał Ludzki, www.efs.gov.pl</a:t>
            </a:r>
            <a:endParaRPr lang="pl-PL" sz="1200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028" name="Picture 4" descr="C:\Users\Gosia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472194"/>
            <a:ext cx="5095875" cy="895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73832" y="476672"/>
            <a:ext cx="777686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400" b="1" dirty="0">
              <a:latin typeface="Book Antiqua" pitchFamily="18" charset="0"/>
            </a:endParaRPr>
          </a:p>
          <a:p>
            <a:pPr algn="ctr"/>
            <a:r>
              <a:rPr lang="pl-PL" sz="2400" b="1" dirty="0" smtClean="0">
                <a:latin typeface="Book Antiqua" pitchFamily="18" charset="0"/>
              </a:rPr>
              <a:t>Jak to wyglądało ?</a:t>
            </a:r>
          </a:p>
          <a:p>
            <a:endParaRPr lang="pl-PL" dirty="0">
              <a:latin typeface="Book Antiqua" pitchFamily="18" charset="0"/>
            </a:endParaRPr>
          </a:p>
          <a:p>
            <a:pPr algn="ctr"/>
            <a:r>
              <a:rPr lang="pl-PL" sz="2400" dirty="0" smtClean="0">
                <a:latin typeface="Book Antiqua" pitchFamily="18" charset="0"/>
              </a:rPr>
              <a:t>122 godziny warsztatów – grupowych </a:t>
            </a:r>
            <a:br>
              <a:rPr lang="pl-PL" sz="2400" dirty="0" smtClean="0">
                <a:latin typeface="Book Antiqua" pitchFamily="18" charset="0"/>
              </a:rPr>
            </a:br>
            <a:r>
              <a:rPr lang="pl-PL" sz="2400" dirty="0" smtClean="0">
                <a:latin typeface="Book Antiqua" pitchFamily="18" charset="0"/>
              </a:rPr>
              <a:t>i indywidualnych; </a:t>
            </a:r>
          </a:p>
          <a:p>
            <a:pPr algn="ctr"/>
            <a:r>
              <a:rPr lang="pl-PL" sz="2400" dirty="0" smtClean="0">
                <a:latin typeface="Book Antiqua" pitchFamily="18" charset="0"/>
              </a:rPr>
              <a:t>wielogodzinne kursy na kilku poziomach;</a:t>
            </a:r>
          </a:p>
          <a:p>
            <a:pPr algn="ctr"/>
            <a:r>
              <a:rPr lang="pl-PL" sz="2400" dirty="0" smtClean="0">
                <a:latin typeface="Book Antiqua" pitchFamily="18" charset="0"/>
              </a:rPr>
              <a:t>kursy nowe i kontynuacje już rozpoczętych; </a:t>
            </a:r>
          </a:p>
          <a:p>
            <a:pPr algn="ctr"/>
            <a:r>
              <a:rPr lang="pl-PL" sz="2400" dirty="0" smtClean="0">
                <a:latin typeface="Book Antiqua" pitchFamily="18" charset="0"/>
              </a:rPr>
              <a:t>formy wsparcia dobierane na podstawie analiz predyspozycji i potrzeb przeprowadzanych przez doradcę zawodowego, pracownika socjalnego i psychologa;</a:t>
            </a:r>
          </a:p>
          <a:p>
            <a:pPr algn="ctr"/>
            <a:endParaRPr lang="pl-PL" sz="2400" dirty="0">
              <a:latin typeface="Book Antiqua" pitchFamily="18" charset="0"/>
            </a:endParaRPr>
          </a:p>
          <a:p>
            <a:pPr algn="ctr"/>
            <a:r>
              <a:rPr lang="pl-PL" sz="2400" b="1" dirty="0" smtClean="0">
                <a:latin typeface="Book Antiqua" pitchFamily="18" charset="0"/>
              </a:rPr>
              <a:t>Zobaczcie sami…</a:t>
            </a:r>
          </a:p>
          <a:p>
            <a:pPr algn="ctr"/>
            <a:endParaRPr lang="pl-PL" sz="24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00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erodynamiczny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1186</TotalTime>
  <Words>1342</Words>
  <Application>Microsoft Office PowerPoint</Application>
  <PresentationFormat>Pokaz na ekranie (4:3)</PresentationFormat>
  <Paragraphs>207</Paragraphs>
  <Slides>45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46" baseType="lpstr">
      <vt:lpstr>Aerodynamiczny</vt:lpstr>
      <vt:lpstr>Myśląc o przyszłości nie pozostawaj w tyle- DZIAŁAJ!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</vt:vector>
  </TitlesOfParts>
  <Company>Sil-art Rycho444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Kowalski Ryszard</dc:creator>
  <cp:lastModifiedBy>Mariusz</cp:lastModifiedBy>
  <cp:revision>145</cp:revision>
  <dcterms:created xsi:type="dcterms:W3CDTF">2014-11-18T21:31:32Z</dcterms:created>
  <dcterms:modified xsi:type="dcterms:W3CDTF">2014-12-09T19:01:52Z</dcterms:modified>
</cp:coreProperties>
</file>